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slideLayouts/slideLayout16.xml" ContentType="application/vnd.openxmlformats-officedocument.presentationml.slideLayout+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02" r:id="rId1"/>
  </p:sldMasterIdLst>
  <p:sldIdLst>
    <p:sldId id="256" r:id="rId2"/>
    <p:sldId id="276" r:id="rId3"/>
    <p:sldId id="274" r:id="rId4"/>
    <p:sldId id="257" r:id="rId5"/>
    <p:sldId id="258" r:id="rId6"/>
    <p:sldId id="277" r:id="rId7"/>
    <p:sldId id="265" r:id="rId8"/>
    <p:sldId id="264" r:id="rId9"/>
    <p:sldId id="266" r:id="rId10"/>
    <p:sldId id="267" r:id="rId11"/>
    <p:sldId id="261" r:id="rId12"/>
    <p:sldId id="259" r:id="rId13"/>
    <p:sldId id="269" r:id="rId14"/>
    <p:sldId id="262" r:id="rId15"/>
    <p:sldId id="278" r:id="rId16"/>
    <p:sldId id="279" r:id="rId17"/>
    <p:sldId id="280" r:id="rId18"/>
    <p:sldId id="270" r:id="rId19"/>
    <p:sldId id="272" r:id="rId20"/>
    <p:sldId id="27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7" d="100"/>
          <a:sy n="87" d="100"/>
        </p:scale>
        <p:origin x="-1728" y="-1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3186953" y="268288"/>
            <a:ext cx="5669280" cy="39003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400" y="4208929"/>
            <a:ext cx="5458968" cy="1048684"/>
          </a:xfrm>
        </p:spPr>
        <p:txBody>
          <a:bodyPr vert="horz" lIns="91440" tIns="45720" rIns="91440" bIns="45720" rtlCol="0" anchor="b" anchorCtr="0">
            <a:normAutofit/>
          </a:bodyPr>
          <a:lstStyle>
            <a:lvl1pPr algn="l" defTabSz="914400" rtl="0" eaLnBrk="1" latinLnBrk="0" hangingPunct="1">
              <a:spcBef>
                <a:spcPct val="0"/>
              </a:spcBef>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3200400" y="5257800"/>
            <a:ext cx="5458968" cy="621792"/>
          </a:xfrm>
        </p:spPr>
        <p:txBody>
          <a:bodyPr vert="horz" lIns="91440" tIns="45720" rIns="91440" bIns="45720" rtlCol="0">
            <a:normAutofit/>
          </a:bodyPr>
          <a:lstStyle>
            <a:lvl1pPr marL="0" indent="0" algn="l" defTabSz="914400" rtl="0" eaLnBrk="1" latinLnBrk="0" hangingPunct="1">
              <a:spcBef>
                <a:spcPts val="0"/>
              </a:spcBef>
              <a:buClr>
                <a:schemeClr val="accent1"/>
              </a:buClr>
              <a:buSzPct val="100000"/>
              <a:buFont typeface="Wingdings 2" pitchFamily="18" charset="2"/>
              <a:buNone/>
              <a:defRPr sz="1600" kern="1200">
                <a:solidFill>
                  <a:schemeClr val="tx2"/>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3276600" y="390525"/>
            <a:ext cx="5504688" cy="365125"/>
          </a:xfrm>
        </p:spPr>
        <p:txBody>
          <a:bodyPr vert="horz" lIns="91440" tIns="45720" rIns="91440" bIns="45720" rtlCol="0" anchor="ctr"/>
          <a:lstStyle>
            <a:lvl1pPr marL="0" algn="r" defTabSz="914400" rtl="0" eaLnBrk="1" latinLnBrk="0" hangingPunct="1">
              <a:defRPr sz="2200" b="0" kern="1200" baseline="0">
                <a:solidFill>
                  <a:schemeClr val="bg1"/>
                </a:solidFill>
                <a:latin typeface="+mn-lt"/>
                <a:ea typeface="+mn-ea"/>
                <a:cs typeface="+mn-cs"/>
              </a:defRPr>
            </a:lvl1pPr>
          </a:lstStyle>
          <a:p>
            <a:fld id="{B346BAD1-024D-5241-9CEC-B1F1B9AC5249}" type="datetimeFigureOut">
              <a:rPr lang="en-US" smtClean="0"/>
              <a:t>9/20/10</a:t>
            </a:fld>
            <a:endParaRPr lang="en-AU"/>
          </a:p>
        </p:txBody>
      </p:sp>
      <p:sp>
        <p:nvSpPr>
          <p:cNvPr id="5" name="Footer Placeholder 4"/>
          <p:cNvSpPr>
            <a:spLocks noGrp="1"/>
          </p:cNvSpPr>
          <p:nvPr>
            <p:ph type="ftr" sz="quarter" idx="11"/>
          </p:nvPr>
        </p:nvSpPr>
        <p:spPr>
          <a:xfrm>
            <a:off x="3218688" y="6356350"/>
            <a:ext cx="4736592" cy="365125"/>
          </a:xfrm>
        </p:spPr>
        <p:txBody>
          <a:bodyPr vert="horz" lIns="91440" tIns="45720" rIns="91440" bIns="45720" rtlCol="0" anchor="ctr"/>
          <a:lstStyle>
            <a:lvl1pPr marL="0" algn="l" defTabSz="914400" rtl="0" eaLnBrk="1" latinLnBrk="0" hangingPunct="1">
              <a:defRPr sz="1100" b="1" kern="1200">
                <a:solidFill>
                  <a:schemeClr val="tx2">
                    <a:lumMod val="60000"/>
                    <a:lumOff val="40000"/>
                  </a:schemeClr>
                </a:solidFill>
                <a:latin typeface="+mn-lt"/>
                <a:ea typeface="+mn-ea"/>
                <a:cs typeface="+mn-cs"/>
              </a:defRPr>
            </a:lvl1pPr>
          </a:lstStyle>
          <a:p>
            <a:endParaRPr lang="en-AU"/>
          </a:p>
        </p:txBody>
      </p:sp>
      <p:sp>
        <p:nvSpPr>
          <p:cNvPr id="6" name="Slide Number Placeholder 5"/>
          <p:cNvSpPr>
            <a:spLocks noGrp="1"/>
          </p:cNvSpPr>
          <p:nvPr>
            <p:ph type="sldNum" sz="quarter" idx="12"/>
          </p:nvPr>
        </p:nvSpPr>
        <p:spPr>
          <a:xfrm>
            <a:off x="8256494"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EDB6EF64-FB19-411E-965E-9F52AA474456}"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DA0C0EC-EFA1-7A47-8D97-4C4DA4C5FB39}" type="slidenum">
              <a:rPr lang="en-AU" smtClean="0"/>
              <a:t>‹#›</a:t>
            </a:fld>
            <a:endParaRPr lang="en-AU"/>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4"/>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28244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DA0C0EC-EFA1-7A47-8D97-4C4DA4C5FB39}" type="slidenum">
              <a:rPr lang="en-AU" smtClean="0"/>
              <a:t>‹#›</a:t>
            </a:fld>
            <a:endParaRPr lang="en-AU"/>
          </a:p>
        </p:txBody>
      </p:sp>
      <p:sp>
        <p:nvSpPr>
          <p:cNvPr id="9" name="Content Placeholder 2"/>
          <p:cNvSpPr>
            <a:spLocks noGrp="1"/>
          </p:cNvSpPr>
          <p:nvPr>
            <p:ph sz="half" idx="13"/>
          </p:nvPr>
        </p:nvSpPr>
        <p:spPr>
          <a:xfrm>
            <a:off x="428244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57200" y="2214562"/>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57200" y="4224973"/>
            <a:ext cx="3566160"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Rectangle 5"/>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346BAD1-024D-5241-9CEC-B1F1B9AC5249}" type="datetimeFigureOut">
              <a:rPr lang="en-US" smtClean="0"/>
              <a:t>9/20/10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5" name="Rectangle 4"/>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B346BAD1-024D-5241-9CEC-B1F1B9AC5249}" type="datetimeFigureOut">
              <a:rPr lang="en-US" smtClean="0"/>
              <a:t>9/20/10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3" name="Content Placeholder 2"/>
          <p:cNvSpPr>
            <a:spLocks noGrp="1"/>
          </p:cNvSpPr>
          <p:nvPr>
            <p:ph idx="1"/>
          </p:nvPr>
        </p:nvSpPr>
        <p:spPr>
          <a:xfrm>
            <a:off x="4762052" y="990600"/>
            <a:ext cx="3566160" cy="513556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8" name="Rectangle 7"/>
          <p:cNvSpPr/>
          <p:nvPr/>
        </p:nvSpPr>
        <p:spPr>
          <a:xfrm>
            <a:off x="4746811" y="268288"/>
            <a:ext cx="4114800"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95082"/>
            <a:ext cx="3566160" cy="1035424"/>
          </a:xfrm>
        </p:spPr>
        <p:txBody>
          <a:bodyPr anchor="b"/>
          <a:lstStyle>
            <a:lvl1pPr algn="l">
              <a:defRPr sz="2800" b="0"/>
            </a:lvl1pPr>
          </a:lstStyle>
          <a:p>
            <a:r>
              <a:rPr lang="en-US" smtClean="0"/>
              <a:t>Click to edit Master title style</a:t>
            </a:r>
            <a:endParaRPr/>
          </a:p>
        </p:txBody>
      </p:sp>
      <p:sp>
        <p:nvSpPr>
          <p:cNvPr id="4" name="Text Placeholder 3"/>
          <p:cNvSpPr>
            <a:spLocks noGrp="1"/>
          </p:cNvSpPr>
          <p:nvPr>
            <p:ph type="body" sz="half" idx="2"/>
          </p:nvPr>
        </p:nvSpPr>
        <p:spPr>
          <a:xfrm>
            <a:off x="457199" y="2057400"/>
            <a:ext cx="3566160" cy="365760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161365" y="6124014"/>
            <a:ext cx="1752600" cy="365125"/>
          </a:xfrm>
        </p:spPr>
        <p:txBody>
          <a:bodyPr/>
          <a:lstStyle>
            <a:lvl1pPr algn="l">
              <a:defRPr/>
            </a:lvl1p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a:xfrm>
            <a:off x="174812" y="6356350"/>
            <a:ext cx="3863788" cy="365125"/>
          </a:xfrm>
        </p:spPr>
        <p:txBody>
          <a:bodyPr/>
          <a:lstStyle/>
          <a:p>
            <a:endParaRPr lang="en-AU"/>
          </a:p>
        </p:txBody>
      </p:sp>
      <p:sp>
        <p:nvSpPr>
          <p:cNvPr id="7" name="Slide Number Placeholder 6"/>
          <p:cNvSpPr>
            <a:spLocks noGrp="1"/>
          </p:cNvSpPr>
          <p:nvPr>
            <p:ph type="sldNum" sz="quarter" idx="12"/>
          </p:nvPr>
        </p:nvSpPr>
        <p:spPr/>
        <p:txBody>
          <a:bodyPr/>
          <a:lstStyle/>
          <a:p>
            <a:fld id="{0DA0C0EC-EFA1-7A47-8D97-4C4DA4C5FB39}" type="slidenum">
              <a:rPr lang="en-AU" smtClean="0"/>
              <a:t>‹#›</a:t>
            </a:fld>
            <a:endParaRPr lang="en-AU"/>
          </a:p>
        </p:txBody>
      </p:sp>
      <p:sp>
        <p:nvSpPr>
          <p:cNvPr id="10" name="Picture Placeholder 9"/>
          <p:cNvSpPr>
            <a:spLocks noGrp="1"/>
          </p:cNvSpPr>
          <p:nvPr>
            <p:ph type="pic" sz="quarter" idx="13"/>
          </p:nvPr>
        </p:nvSpPr>
        <p:spPr>
          <a:xfrm>
            <a:off x="4760258" y="990600"/>
            <a:ext cx="4096512" cy="5611813"/>
          </a:xfrm>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8" name="Rectangle 7"/>
          <p:cNvSpPr/>
          <p:nvPr/>
        </p:nvSpPr>
        <p:spPr>
          <a:xfrm>
            <a:off x="7216775" y="268288"/>
            <a:ext cx="1639457"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6858000"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84442D2-6EC0-47EE-B633-BA0A345679B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8135471" y="268288"/>
            <a:ext cx="720761" cy="3639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8788" y="4267200"/>
            <a:ext cx="6477000" cy="566738"/>
          </a:xfrm>
        </p:spPr>
        <p:txBody>
          <a:bodyPr anchor="b"/>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269874" y="268288"/>
            <a:ext cx="3006726" cy="3639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8788" y="4840941"/>
            <a:ext cx="6475412" cy="130427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DA0C0EC-EFA1-7A47-8D97-4C4DA4C5FB39}" type="slidenum">
              <a:rPr lang="en-AU" smtClean="0"/>
              <a:t>‹#›</a:t>
            </a:fld>
            <a:endParaRPr lang="en-AU"/>
          </a:p>
        </p:txBody>
      </p:sp>
      <p:sp>
        <p:nvSpPr>
          <p:cNvPr id="10" name="Picture Placeholder 2"/>
          <p:cNvSpPr>
            <a:spLocks noGrp="1"/>
          </p:cNvSpPr>
          <p:nvPr>
            <p:ph type="pic" idx="13"/>
          </p:nvPr>
        </p:nvSpPr>
        <p:spPr>
          <a:xfrm>
            <a:off x="3352800" y="268288"/>
            <a:ext cx="47019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Picture Placeholder 2"/>
          <p:cNvSpPr>
            <a:spLocks noGrp="1"/>
          </p:cNvSpPr>
          <p:nvPr>
            <p:ph type="pic" idx="14"/>
          </p:nvPr>
        </p:nvSpPr>
        <p:spPr>
          <a:xfrm>
            <a:off x="33528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2" name="Picture Placeholder 2"/>
          <p:cNvSpPr>
            <a:spLocks noGrp="1"/>
          </p:cNvSpPr>
          <p:nvPr>
            <p:ph type="pic" idx="15"/>
          </p:nvPr>
        </p:nvSpPr>
        <p:spPr>
          <a:xfrm>
            <a:off x="5750500" y="2131935"/>
            <a:ext cx="2304288" cy="17756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346BAD1-024D-5241-9CEC-B1F1B9AC5249}" type="datetimeFigureOut">
              <a:rPr lang="en-US" smtClean="0"/>
              <a:t>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8148918" y="268288"/>
            <a:ext cx="718073" cy="5669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543799" y="1035424"/>
            <a:ext cx="1322295" cy="5090739"/>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1035424"/>
            <a:ext cx="6019800" cy="51097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346BAD1-024D-5241-9CEC-B1F1B9AC5249}" type="datetimeFigureOut">
              <a:rPr lang="en-US" smtClean="0"/>
              <a:t>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7212106"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212106" y="6356350"/>
            <a:ext cx="1752600" cy="365125"/>
          </a:xfrm>
        </p:spPr>
        <p:txBody>
          <a:bodyPr/>
          <a:lstStyle/>
          <a:p>
            <a:fld id="{B346BAD1-024D-5241-9CEC-B1F1B9AC5249}" type="datetimeFigureOut">
              <a:rPr lang="en-US" smtClean="0"/>
              <a:t>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7" name="Rectangle 6"/>
          <p:cNvSpPr/>
          <p:nvPr/>
        </p:nvSpPr>
        <p:spPr>
          <a:xfrm>
            <a:off x="3186953" y="268288"/>
            <a:ext cx="5669280" cy="25603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3200399" y="4171950"/>
            <a:ext cx="5457919" cy="1085850"/>
          </a:xfrm>
        </p:spPr>
        <p:txBody>
          <a:bodyPr>
            <a:normAutofit/>
          </a:bodyPr>
          <a:lstStyle>
            <a:lvl1pPr>
              <a:defRPr sz="4600"/>
            </a:lvl1pPr>
          </a:lstStyle>
          <a:p>
            <a:r>
              <a:rPr lang="en-US" smtClean="0"/>
              <a:t>Click to edit Master title style</a:t>
            </a:r>
            <a:endParaRPr/>
          </a:p>
        </p:txBody>
      </p:sp>
      <p:sp>
        <p:nvSpPr>
          <p:cNvPr id="3" name="Subtitle 2"/>
          <p:cNvSpPr>
            <a:spLocks noGrp="1"/>
          </p:cNvSpPr>
          <p:nvPr>
            <p:ph type="subTitle" idx="1"/>
          </p:nvPr>
        </p:nvSpPr>
        <p:spPr>
          <a:xfrm>
            <a:off x="3200401" y="5257799"/>
            <a:ext cx="5457918" cy="618565"/>
          </a:xfrm>
        </p:spPr>
        <p:txBody>
          <a:bodyPr>
            <a:normAutofit/>
          </a:bodyPr>
          <a:lstStyle>
            <a:lvl1pPr marL="0" indent="0" algn="l">
              <a:spcBef>
                <a:spcPct val="0"/>
              </a:spcBef>
              <a:buNone/>
              <a:defRPr sz="1600">
                <a:solidFill>
                  <a:schemeClr val="tx2"/>
                </a:solidFill>
              </a:defRPr>
            </a:lvl1pPr>
            <a:lvl2pPr marL="457200" indent="0" algn="ctr">
              <a:spcBef>
                <a:spcPct val="0"/>
              </a:spcBef>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3276600" y="389965"/>
            <a:ext cx="5499847" cy="365125"/>
          </a:xfrm>
        </p:spPr>
        <p:txBody>
          <a:bodyPr/>
          <a:lstStyle>
            <a:lvl1pPr>
              <a:defRPr sz="2200" b="0" baseline="0">
                <a:solidFill>
                  <a:schemeClr val="bg1"/>
                </a:solidFill>
              </a:defRPr>
            </a:lvl1pPr>
          </a:lstStyle>
          <a:p>
            <a:fld id="{B346BAD1-024D-5241-9CEC-B1F1B9AC5249}" type="datetimeFigureOut">
              <a:rPr lang="en-US" smtClean="0"/>
              <a:t>9/20/10</a:t>
            </a:fld>
            <a:endParaRPr lang="en-AU"/>
          </a:p>
        </p:txBody>
      </p:sp>
      <p:sp>
        <p:nvSpPr>
          <p:cNvPr id="5" name="Footer Placeholder 4"/>
          <p:cNvSpPr>
            <a:spLocks noGrp="1"/>
          </p:cNvSpPr>
          <p:nvPr>
            <p:ph type="ftr" sz="quarter" idx="11"/>
          </p:nvPr>
        </p:nvSpPr>
        <p:spPr>
          <a:xfrm>
            <a:off x="3213847" y="6356350"/>
            <a:ext cx="4734112" cy="365125"/>
          </a:xfrm>
        </p:spPr>
        <p:txBody>
          <a:bodyPr/>
          <a:lstStyle/>
          <a:p>
            <a:endParaRPr lang="en-AU"/>
          </a:p>
        </p:txBody>
      </p:sp>
      <p:sp>
        <p:nvSpPr>
          <p:cNvPr id="6" name="Slide Number Placeholder 5"/>
          <p:cNvSpPr>
            <a:spLocks noGrp="1"/>
          </p:cNvSpPr>
          <p:nvPr>
            <p:ph type="sldNum" sz="quarter" idx="12"/>
          </p:nvPr>
        </p:nvSpPr>
        <p:spPr>
          <a:xfrm>
            <a:off x="8265459" y="6356350"/>
            <a:ext cx="685800" cy="365125"/>
          </a:xfrm>
        </p:spPr>
        <p:txBody>
          <a:bodyPr vert="horz" lIns="91440" tIns="45720" rIns="91440" bIns="45720" rtlCol="0" anchor="ctr"/>
          <a:lstStyle>
            <a:lvl1pPr marL="0" algn="r" defTabSz="914400" rtl="0" eaLnBrk="1" latinLnBrk="0" hangingPunct="1">
              <a:defRPr sz="1100" b="1" kern="1200">
                <a:solidFill>
                  <a:schemeClr val="tx2">
                    <a:lumMod val="60000"/>
                    <a:lumOff val="40000"/>
                  </a:schemeClr>
                </a:solidFill>
                <a:latin typeface="+mn-lt"/>
                <a:ea typeface="+mn-ea"/>
                <a:cs typeface="+mn-cs"/>
              </a:defRPr>
            </a:lvl1pPr>
          </a:lstStyle>
          <a:p>
            <a:fld id="{8AF02B71-8991-4516-A01E-F1A9ACD28BDC}" type="slidenum">
              <a:rPr/>
              <a:pPr/>
              <a:t>‹#›</a:t>
            </a:fld>
            <a:endParaRPr/>
          </a:p>
        </p:txBody>
      </p:sp>
      <p:sp>
        <p:nvSpPr>
          <p:cNvPr id="9" name="Picture Placeholder 8"/>
          <p:cNvSpPr>
            <a:spLocks noGrp="1"/>
          </p:cNvSpPr>
          <p:nvPr>
            <p:ph type="pic" sz="quarter" idx="13"/>
          </p:nvPr>
        </p:nvSpPr>
        <p:spPr>
          <a:xfrm>
            <a:off x="3200400" y="2877671"/>
            <a:ext cx="5646867" cy="1280160"/>
          </a:xfrm>
        </p:spPr>
        <p:txBody>
          <a:bodyPr/>
          <a:lstStyle>
            <a:lvl1pPr>
              <a:buNone/>
              <a:defRPr/>
            </a:lvl1pPr>
          </a:lstStyle>
          <a:p>
            <a:r>
              <a:rPr lang="en-US" smtClean="0"/>
              <a:t>Click icon to add picture</a:t>
            </a:r>
            <a:endParaRPr/>
          </a:p>
        </p:txBody>
      </p:sp>
      <p:sp>
        <p:nvSpPr>
          <p:cNvPr id="10" name="Rectangle 9"/>
          <p:cNvSpPr/>
          <p:nvPr/>
        </p:nvSpPr>
        <p:spPr>
          <a:xfrm>
            <a:off x="268940" y="268288"/>
            <a:ext cx="182880" cy="38868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Content, and Picture">
    <p:spTree>
      <p:nvGrpSpPr>
        <p:cNvPr id="1" name=""/>
        <p:cNvGrpSpPr/>
        <p:nvPr/>
      </p:nvGrpSpPr>
      <p:grpSpPr>
        <a:xfrm>
          <a:off x="0" y="0"/>
          <a:ext cx="0" cy="0"/>
          <a:chOff x="0" y="0"/>
          <a:chExt cx="0" cy="0"/>
        </a:xfrm>
      </p:grpSpPr>
      <p:sp>
        <p:nvSpPr>
          <p:cNvPr id="7" name="Rectangle 6"/>
          <p:cNvSpPr/>
          <p:nvPr/>
        </p:nvSpPr>
        <p:spPr>
          <a:xfrm>
            <a:off x="269875" y="268288"/>
            <a:ext cx="1645920"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178423" y="914400"/>
            <a:ext cx="6508377" cy="1143000"/>
          </a:xfrm>
        </p:spPr>
        <p:txBody>
          <a:bodyPr/>
          <a:lstStyle/>
          <a:p>
            <a:r>
              <a:rPr lang="en-US" smtClean="0"/>
              <a:t>Click to edit Master title style</a:t>
            </a:r>
            <a:endParaRPr/>
          </a:p>
        </p:txBody>
      </p:sp>
      <p:sp>
        <p:nvSpPr>
          <p:cNvPr id="3" name="Content Placeholder 2"/>
          <p:cNvSpPr>
            <a:spLocks noGrp="1"/>
          </p:cNvSpPr>
          <p:nvPr>
            <p:ph idx="1"/>
          </p:nvPr>
        </p:nvSpPr>
        <p:spPr>
          <a:xfrm>
            <a:off x="2178423" y="2209800"/>
            <a:ext cx="6508377" cy="3916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212106" y="6356350"/>
            <a:ext cx="1752600" cy="365125"/>
          </a:xfrm>
        </p:spPr>
        <p:txBody>
          <a:bodyPr/>
          <a:lstStyle/>
          <a:p>
            <a:fld id="{B346BAD1-024D-5241-9CEC-B1F1B9AC5249}" type="datetimeFigureOut">
              <a:rPr lang="en-US" smtClean="0"/>
              <a:t>9/20/10</a:t>
            </a:fld>
            <a:endParaRPr lang="en-AU"/>
          </a:p>
        </p:txBody>
      </p:sp>
      <p:sp>
        <p:nvSpPr>
          <p:cNvPr id="5" name="Footer Placeholder 4"/>
          <p:cNvSpPr>
            <a:spLocks noGrp="1"/>
          </p:cNvSpPr>
          <p:nvPr>
            <p:ph type="ftr" sz="quarter" idx="11"/>
          </p:nvPr>
        </p:nvSpPr>
        <p:spPr>
          <a:xfrm>
            <a:off x="2178423" y="6356350"/>
            <a:ext cx="4926852" cy="365125"/>
          </a:xfrm>
        </p:spPr>
        <p:txBody>
          <a:bodyPr/>
          <a:lstStyle/>
          <a:p>
            <a:endParaRPr lang="en-AU"/>
          </a:p>
        </p:txBody>
      </p:sp>
      <p:sp>
        <p:nvSpPr>
          <p:cNvPr id="6" name="Slide Number Placeholder 5"/>
          <p:cNvSpPr>
            <a:spLocks noGrp="1"/>
          </p:cNvSpPr>
          <p:nvPr>
            <p:ph type="sldNum" sz="quarter" idx="12"/>
          </p:nvPr>
        </p:nvSpPr>
        <p:spPr>
          <a:xfrm>
            <a:off x="331694" y="361016"/>
            <a:ext cx="506506" cy="365125"/>
          </a:xfrm>
        </p:spPr>
        <p:txBody>
          <a:bodyPr/>
          <a:lstStyle/>
          <a:p>
            <a:fld id="{0DA0C0EC-EFA1-7A47-8D97-4C4DA4C5FB39}" type="slidenum">
              <a:rPr lang="en-AU" smtClean="0"/>
              <a:t>‹#›</a:t>
            </a:fld>
            <a:endParaRPr lang="en-AU"/>
          </a:p>
        </p:txBody>
      </p:sp>
      <p:sp>
        <p:nvSpPr>
          <p:cNvPr id="9" name="Picture Placeholder 8"/>
          <p:cNvSpPr>
            <a:spLocks noGrp="1"/>
          </p:cNvSpPr>
          <p:nvPr>
            <p:ph type="pic" sz="quarter" idx="13"/>
          </p:nvPr>
        </p:nvSpPr>
        <p:spPr>
          <a:xfrm>
            <a:off x="269875" y="1976718"/>
            <a:ext cx="1645920" cy="4625788"/>
          </a:xfrm>
        </p:spPr>
        <p:txBody>
          <a:bodyPr/>
          <a:lstStyle>
            <a:lvl1pPr>
              <a:buNone/>
              <a:defRPr/>
            </a:lvl1pPr>
          </a:lstStyle>
          <a:p>
            <a:r>
              <a:rPr lang="en-US" smtClean="0"/>
              <a:t>Click icon to add picture</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7758952" y="268288"/>
            <a:ext cx="1099073" cy="635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09801" y="3429000"/>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2209801" y="4824414"/>
            <a:ext cx="4966446" cy="1320800"/>
          </a:xfrm>
        </p:spPr>
        <p:txBody>
          <a:bodyPr anchor="t" anchorCtr="0">
            <a:normAutofit/>
          </a:bodyPr>
          <a:lstStyle>
            <a:lvl1pPr marL="0" indent="0" algn="r">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600" y="6356350"/>
            <a:ext cx="1622612" cy="365125"/>
          </a:xfrm>
        </p:spPr>
        <p:txBody>
          <a:bodyPr/>
          <a:lstStyle/>
          <a:p>
            <a:fld id="{B346BAD1-024D-5241-9CEC-B1F1B9AC5249}" type="datetimeFigureOut">
              <a:rPr lang="en-US" smtClean="0"/>
              <a:t>9/20/10</a:t>
            </a:fld>
            <a:endParaRPr lang="en-AU"/>
          </a:p>
        </p:txBody>
      </p:sp>
      <p:sp>
        <p:nvSpPr>
          <p:cNvPr id="5" name="Footer Placeholder 4"/>
          <p:cNvSpPr>
            <a:spLocks noGrp="1"/>
          </p:cNvSpPr>
          <p:nvPr>
            <p:ph type="ftr" sz="quarter" idx="11"/>
          </p:nvPr>
        </p:nvSpPr>
        <p:spPr>
          <a:xfrm>
            <a:off x="174812" y="6356350"/>
            <a:ext cx="5311588" cy="365125"/>
          </a:xfrm>
        </p:spPr>
        <p:txBody>
          <a:bodyPr/>
          <a:lstStyle/>
          <a:p>
            <a:endParaRPr lang="en-AU"/>
          </a:p>
        </p:txBody>
      </p:sp>
      <p:sp>
        <p:nvSpPr>
          <p:cNvPr id="6" name="Slide Number Placeholder 5"/>
          <p:cNvSpPr>
            <a:spLocks noGrp="1"/>
          </p:cNvSpPr>
          <p:nvPr>
            <p:ph type="sldNum" sz="quarter" idx="12"/>
          </p:nvPr>
        </p:nvSpPr>
        <p:spPr/>
        <p:txBody>
          <a:bodyPr/>
          <a:lstStyle/>
          <a:p>
            <a:fld id="{8AF02B71-8991-4516-A01E-F1A9ACD28BDC}" type="slidenum">
              <a:rPr/>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7" name="Rectangle 6"/>
          <p:cNvSpPr/>
          <p:nvPr/>
        </p:nvSpPr>
        <p:spPr>
          <a:xfrm>
            <a:off x="269875" y="4773706"/>
            <a:ext cx="2971800" cy="18445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720354" y="3429001"/>
            <a:ext cx="4966446" cy="1398494"/>
          </a:xfrm>
        </p:spPr>
        <p:txBody>
          <a:bodyPr anchor="b" anchorCtr="0"/>
          <a:lstStyle>
            <a:lvl1pPr algn="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3720354" y="4824414"/>
            <a:ext cx="4966446" cy="1320800"/>
          </a:xfrm>
        </p:spPr>
        <p:txBody>
          <a:bodyPr anchor="t" anchorCtr="0">
            <a:normAutofit/>
          </a:bodyPr>
          <a:lstStyle>
            <a:lvl1pPr marL="0" indent="0" algn="r">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351212" y="6104965"/>
            <a:ext cx="506506" cy="365125"/>
          </a:xfrm>
        </p:spPr>
        <p:txBody>
          <a:bodyPr/>
          <a:lstStyle/>
          <a:p>
            <a:fld id="{0DA0C0EC-EFA1-7A47-8D97-4C4DA4C5FB39}" type="slidenum">
              <a:rPr lang="en-AU" smtClean="0"/>
              <a:t>‹#›</a:t>
            </a:fld>
            <a:endParaRPr lang="en-AU"/>
          </a:p>
        </p:txBody>
      </p:sp>
      <p:sp>
        <p:nvSpPr>
          <p:cNvPr id="9" name="Picture Placeholder 8"/>
          <p:cNvSpPr>
            <a:spLocks noGrp="1"/>
          </p:cNvSpPr>
          <p:nvPr>
            <p:ph type="pic" sz="quarter" idx="13"/>
          </p:nvPr>
        </p:nvSpPr>
        <p:spPr>
          <a:xfrm>
            <a:off x="269874" y="268288"/>
            <a:ext cx="2971800" cy="4438650"/>
          </a:xfrm>
        </p:spPr>
        <p:txBody>
          <a:bodyPr/>
          <a:lstStyle>
            <a:lvl1pPr>
              <a:buNone/>
              <a:defRPr/>
            </a:lvl1pPr>
          </a:lstStyle>
          <a:p>
            <a:r>
              <a:rPr lang="en-US" smtClean="0"/>
              <a:t>Click icon to add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282440" y="2214563"/>
            <a:ext cx="3566160" cy="39116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88352"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279391" y="2054132"/>
            <a:ext cx="3566160" cy="639762"/>
          </a:xfrm>
        </p:spPr>
        <p:txBody>
          <a:bodyPr anchor="b">
            <a:noAutofit/>
          </a:bodyPr>
          <a:lstStyle>
            <a:lvl1pPr marL="0" indent="0" algn="ctr">
              <a:spcBef>
                <a:spcPct val="0"/>
              </a:spcBef>
              <a:buNone/>
              <a:defRPr sz="20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79391" y="2689411"/>
            <a:ext cx="3566160" cy="3436751"/>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346BAD1-024D-5241-9CEC-B1F1B9AC5249}" type="datetimeFigureOut">
              <a:rPr lang="en-US" smtClean="0"/>
              <a:t>9/20/10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DA0C0EC-EFA1-7A47-8D97-4C4DA4C5FB39}"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8" name="Rectangle 7"/>
          <p:cNvSpPr/>
          <p:nvPr/>
        </p:nvSpPr>
        <p:spPr>
          <a:xfrm>
            <a:off x="8148918" y="268288"/>
            <a:ext cx="718073" cy="1645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57199" y="914400"/>
            <a:ext cx="7391401"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199" y="2214562"/>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346BAD1-024D-5241-9CEC-B1F1B9AC5249}" type="datetimeFigureOut">
              <a:rPr lang="en-US" smtClean="0"/>
              <a:t>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DA0C0EC-EFA1-7A47-8D97-4C4DA4C5FB39}" type="slidenum">
              <a:rPr lang="en-AU" smtClean="0"/>
              <a:t>‹#›</a:t>
            </a:fld>
            <a:endParaRPr lang="en-AU"/>
          </a:p>
        </p:txBody>
      </p:sp>
      <p:sp>
        <p:nvSpPr>
          <p:cNvPr id="9" name="Content Placeholder 2"/>
          <p:cNvSpPr>
            <a:spLocks noGrp="1"/>
          </p:cNvSpPr>
          <p:nvPr>
            <p:ph sz="half" idx="13"/>
          </p:nvPr>
        </p:nvSpPr>
        <p:spPr>
          <a:xfrm>
            <a:off x="457199" y="4224973"/>
            <a:ext cx="7396163" cy="192024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199" y="914400"/>
            <a:ext cx="6508377" cy="1143000"/>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457199" y="2209800"/>
            <a:ext cx="6508377" cy="3916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198659" y="6356350"/>
            <a:ext cx="1752600" cy="365125"/>
          </a:xfrm>
          <a:prstGeom prst="rect">
            <a:avLst/>
          </a:prstGeom>
        </p:spPr>
        <p:txBody>
          <a:bodyPr vert="horz" lIns="91440" tIns="45720" rIns="91440" bIns="45720" rtlCol="0" anchor="ctr"/>
          <a:lstStyle>
            <a:lvl1pPr algn="r">
              <a:defRPr sz="1100" b="1">
                <a:solidFill>
                  <a:schemeClr val="tx2">
                    <a:lumMod val="60000"/>
                    <a:lumOff val="40000"/>
                  </a:schemeClr>
                </a:solidFill>
              </a:defRPr>
            </a:lvl1pPr>
          </a:lstStyle>
          <a:p>
            <a:fld id="{B346BAD1-024D-5241-9CEC-B1F1B9AC5249}" type="datetimeFigureOut">
              <a:rPr lang="en-US" smtClean="0"/>
              <a:t>9/20/10</a:t>
            </a:fld>
            <a:endParaRPr lang="en-AU"/>
          </a:p>
        </p:txBody>
      </p:sp>
      <p:sp>
        <p:nvSpPr>
          <p:cNvPr id="5" name="Footer Placeholder 4"/>
          <p:cNvSpPr>
            <a:spLocks noGrp="1"/>
          </p:cNvSpPr>
          <p:nvPr>
            <p:ph type="ftr" sz="quarter" idx="3"/>
          </p:nvPr>
        </p:nvSpPr>
        <p:spPr>
          <a:xfrm>
            <a:off x="174812" y="6356350"/>
            <a:ext cx="6007100" cy="365125"/>
          </a:xfrm>
          <a:prstGeom prst="rect">
            <a:avLst/>
          </a:prstGeom>
        </p:spPr>
        <p:txBody>
          <a:bodyPr vert="horz" lIns="91440" tIns="45720" rIns="91440" bIns="45720" rtlCol="0" anchor="ctr"/>
          <a:lstStyle>
            <a:lvl1pPr algn="l">
              <a:defRPr sz="1100" b="1">
                <a:solidFill>
                  <a:schemeClr val="tx2">
                    <a:lumMod val="60000"/>
                    <a:lumOff val="40000"/>
                  </a:schemeClr>
                </a:solidFill>
              </a:defRPr>
            </a:lvl1pPr>
          </a:lstStyle>
          <a:p>
            <a:endParaRPr lang="en-AU"/>
          </a:p>
        </p:txBody>
      </p:sp>
      <p:sp>
        <p:nvSpPr>
          <p:cNvPr id="6" name="Slide Number Placeholder 5"/>
          <p:cNvSpPr>
            <a:spLocks noGrp="1"/>
          </p:cNvSpPr>
          <p:nvPr>
            <p:ph type="sldNum" sz="quarter" idx="4"/>
          </p:nvPr>
        </p:nvSpPr>
        <p:spPr>
          <a:xfrm>
            <a:off x="8256494" y="361016"/>
            <a:ext cx="506506" cy="365125"/>
          </a:xfrm>
          <a:prstGeom prst="rect">
            <a:avLst/>
          </a:prstGeom>
        </p:spPr>
        <p:txBody>
          <a:bodyPr vert="horz" lIns="91440" tIns="45720" rIns="91440" bIns="45720" rtlCol="0" anchor="ctr"/>
          <a:lstStyle>
            <a:lvl1pPr algn="r">
              <a:defRPr sz="2200" b="1">
                <a:solidFill>
                  <a:schemeClr val="bg1"/>
                </a:solidFill>
              </a:defRPr>
            </a:lvl1pPr>
          </a:lstStyle>
          <a:p>
            <a:fld id="{0DA0C0EC-EFA1-7A47-8D97-4C4DA4C5FB39}"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 id="2147483817" r:id="rId15"/>
    <p:sldLayoutId id="2147483818" r:id="rId16"/>
    <p:sldLayoutId id="2147483819" r:id="rId17"/>
    <p:sldLayoutId id="2147483820" r:id="rId18"/>
    <p:sldLayoutId id="2147483821" r:id="rId19"/>
  </p:sldLayoutIdLst>
  <p:txStyles>
    <p:titleStyle>
      <a:lvl1pPr algn="l" defTabSz="914400" rtl="0" eaLnBrk="1" latinLnBrk="0" hangingPunct="1">
        <a:spcBef>
          <a:spcPct val="0"/>
        </a:spcBef>
        <a:buNone/>
        <a:defRPr sz="36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00000"/>
        <a:buFont typeface="Wingdings 2" pitchFamily="18" charset="2"/>
        <a:buChar char="¡"/>
        <a:defRPr sz="2000" kern="1200">
          <a:solidFill>
            <a:schemeClr val="tx2"/>
          </a:solidFill>
          <a:latin typeface="+mn-lt"/>
          <a:ea typeface="+mn-ea"/>
          <a:cs typeface="+mn-cs"/>
        </a:defRPr>
      </a:lvl1pPr>
      <a:lvl2pPr marL="4572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2pPr>
      <a:lvl3pPr marL="6858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3pPr>
      <a:lvl4pPr marL="914400" indent="-228600" algn="l" defTabSz="914400" rtl="0" eaLnBrk="1" latinLnBrk="0" hangingPunct="1">
        <a:spcBef>
          <a:spcPts val="600"/>
        </a:spcBef>
        <a:buClr>
          <a:schemeClr val="accent1">
            <a:lumMod val="50000"/>
          </a:schemeClr>
        </a:buClr>
        <a:buSzPct val="100000"/>
        <a:buFont typeface="Wingdings 2" pitchFamily="18" charset="2"/>
        <a:buChar char="¡"/>
        <a:defRPr sz="1800" kern="1200">
          <a:solidFill>
            <a:schemeClr val="tx2"/>
          </a:solidFill>
          <a:latin typeface="+mn-lt"/>
          <a:ea typeface="+mn-ea"/>
          <a:cs typeface="+mn-cs"/>
        </a:defRPr>
      </a:lvl4pPr>
      <a:lvl5pPr marL="1143000" indent="-228600" algn="l" defTabSz="914400" rtl="0" eaLnBrk="1" latinLnBrk="0" hangingPunct="1">
        <a:spcBef>
          <a:spcPts val="600"/>
        </a:spcBef>
        <a:buClr>
          <a:schemeClr val="accent1"/>
        </a:buClr>
        <a:buSzPct val="100000"/>
        <a:buFont typeface="Wingdings 2" pitchFamily="18" charset="2"/>
        <a:buChar char="¡"/>
        <a:defRPr sz="18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TPAO-lZ4_hU" TargetMode="External"/><Relationship Id="rId3" Type="http://schemas.openxmlformats.org/officeDocument/2006/relationships/hyperlink" Target="http://jcmc.indiana.edu/vol8/issue3/wellman.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TPAO-lZ4_hU" TargetMode="Externa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www.youtube.com/watch?v=60og9gwKh1o" TargetMode="External"/><Relationship Id="rId1" Type="http://schemas.openxmlformats.org/officeDocument/2006/relationships/slideLayout" Target="../slideLayouts/slideLayout2.xml"/><Relationship Id="rId2" Type="http://schemas.openxmlformats.org/officeDocument/2006/relationships/hyperlink" Target="http://www.youtube.com/watch?v=KmtzQCSh6xk"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6gmP4nk0EOE" TargetMode="Externa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ibrary.qut.edu.au/find/databases/subjectguide.jsp?su=00501100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firstmonday.org/" TargetMode="External"/><Relationship Id="rId4" Type="http://schemas.openxmlformats.org/officeDocument/2006/relationships/hyperlink" Target="http://jcmc.indiana.edu/" TargetMode="External"/><Relationship Id="rId5" Type="http://schemas.openxmlformats.org/officeDocument/2006/relationships/hyperlink" Target="http://fibreculturejournal.org/" TargetMode="External"/><Relationship Id="rId6" Type="http://schemas.openxmlformats.org/officeDocument/2006/relationships/hyperlink" Target="journal.media-culture.org.au" TargetMode="External"/><Relationship Id="rId7" Type="http://schemas.openxmlformats.org/officeDocument/2006/relationships/hyperlink" Target="http://www.ctheory.net/" TargetMode="External"/><Relationship Id="rId8" Type="http://schemas.openxmlformats.org/officeDocument/2006/relationships/hyperlink" Target="http://dcm.sagepub.com" TargetMode="External"/><Relationship Id="rId1" Type="http://schemas.openxmlformats.org/officeDocument/2006/relationships/slideLayout" Target="../slideLayouts/slideLayout7.xml"/><Relationship Id="rId2" Type="http://schemas.openxmlformats.org/officeDocument/2006/relationships/hyperlink" Target="http://tcs.sagepub.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ibrary.qut.edu.au/services/endnote/" TargetMode="Externa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4208929"/>
            <a:ext cx="5458968" cy="1305352"/>
          </a:xfrm>
        </p:spPr>
        <p:txBody>
          <a:bodyPr>
            <a:normAutofit fontScale="90000"/>
          </a:bodyPr>
          <a:lstStyle/>
          <a:p>
            <a:r>
              <a:rPr lang="en-AU" dirty="0" smtClean="0"/>
              <a:t>The World of Connections</a:t>
            </a:r>
            <a:endParaRPr lang="en-AU" dirty="0"/>
          </a:p>
        </p:txBody>
      </p:sp>
      <p:sp>
        <p:nvSpPr>
          <p:cNvPr id="3" name="Subtitle 2"/>
          <p:cNvSpPr>
            <a:spLocks noGrp="1"/>
          </p:cNvSpPr>
          <p:nvPr>
            <p:ph type="subTitle" idx="1"/>
          </p:nvPr>
        </p:nvSpPr>
        <p:spPr>
          <a:xfrm>
            <a:off x="3200400" y="5583090"/>
            <a:ext cx="5458968" cy="621792"/>
          </a:xfrm>
        </p:spPr>
        <p:txBody>
          <a:bodyPr/>
          <a:lstStyle/>
          <a:p>
            <a:pPr algn="just"/>
            <a:r>
              <a:rPr lang="en-AU" b="1" smtClean="0"/>
              <a:t>Lectorial</a:t>
            </a:r>
            <a:r>
              <a:rPr lang="en-AU" b="1" dirty="0" smtClean="0"/>
              <a:t> Week 10</a:t>
            </a:r>
          </a:p>
          <a:p>
            <a:pPr algn="just"/>
            <a:r>
              <a:rPr lang="en-AU" dirty="0" smtClean="0"/>
              <a:t>Krystina Benson</a:t>
            </a:r>
            <a:endParaRPr lang="en-AU" dirty="0"/>
          </a:p>
        </p:txBody>
      </p:sp>
      <p:pic>
        <p:nvPicPr>
          <p:cNvPr id="4" name="Picture 3"/>
          <p:cNvPicPr>
            <a:picLocks noChangeAspect="1"/>
          </p:cNvPicPr>
          <p:nvPr/>
        </p:nvPicPr>
        <p:blipFill>
          <a:blip r:embed="rId2"/>
          <a:stretch>
            <a:fillRect/>
          </a:stretch>
        </p:blipFill>
        <p:spPr>
          <a:xfrm>
            <a:off x="926478" y="1424419"/>
            <a:ext cx="1714500" cy="1727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nchor="t"/>
          <a:lstStyle/>
          <a:p>
            <a:r>
              <a:rPr lang="en-US" dirty="0" smtClean="0"/>
              <a:t>Tutorial Exercise</a:t>
            </a:r>
            <a:endParaRPr lang="en-US" dirty="0"/>
          </a:p>
        </p:txBody>
      </p:sp>
      <p:sp>
        <p:nvSpPr>
          <p:cNvPr id="3" name="Content Placeholder 2"/>
          <p:cNvSpPr>
            <a:spLocks noGrp="1"/>
          </p:cNvSpPr>
          <p:nvPr>
            <p:ph idx="1"/>
          </p:nvPr>
        </p:nvSpPr>
        <p:spPr>
          <a:xfrm>
            <a:off x="457199" y="2057400"/>
            <a:ext cx="8405586" cy="4525963"/>
          </a:xfrm>
        </p:spPr>
        <p:txBody>
          <a:bodyPr>
            <a:normAutofit/>
          </a:bodyPr>
          <a:lstStyle/>
          <a:p>
            <a:r>
              <a:rPr lang="en-US" dirty="0" smtClean="0"/>
              <a:t>We are going to write and explain </a:t>
            </a:r>
            <a:r>
              <a:rPr lang="en-US" dirty="0" smtClean="0"/>
              <a:t>an</a:t>
            </a:r>
            <a:r>
              <a:rPr lang="en-US" dirty="0" smtClean="0"/>
              <a:t> absence from a pre-arranged appointment…. </a:t>
            </a:r>
          </a:p>
          <a:p>
            <a:r>
              <a:rPr lang="en-US" dirty="0" smtClean="0"/>
              <a:t>Grab 1 piece of paper from each bag</a:t>
            </a:r>
          </a:p>
          <a:p>
            <a:r>
              <a:rPr lang="en-US" dirty="0" smtClean="0"/>
              <a:t>They tell you’re the medium in which you are writing</a:t>
            </a:r>
          </a:p>
          <a:p>
            <a:r>
              <a:rPr lang="en-US" dirty="0" smtClean="0"/>
              <a:t>And the person to whom you are writing it</a:t>
            </a:r>
          </a:p>
          <a:p>
            <a:r>
              <a:rPr lang="en-US" dirty="0" smtClean="0"/>
              <a:t>You have 10 minutes to write your note</a:t>
            </a:r>
          </a:p>
          <a:p>
            <a:r>
              <a:rPr lang="en-US" dirty="0" smtClean="0"/>
              <a:t>We will read these aloud and try to guess the medium and audience</a:t>
            </a:r>
          </a:p>
          <a:p>
            <a:r>
              <a:rPr lang="en-US" dirty="0" smtClean="0"/>
              <a:t>And see what we think about it….</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nchor="t"/>
          <a:lstStyle/>
          <a:p>
            <a:r>
              <a:rPr lang="en-AU" dirty="0" smtClean="0"/>
              <a:t>Reflective Questions</a:t>
            </a:r>
            <a:endParaRPr lang="en-AU" dirty="0"/>
          </a:p>
        </p:txBody>
      </p:sp>
      <p:sp>
        <p:nvSpPr>
          <p:cNvPr id="3" name="Content Placeholder 2"/>
          <p:cNvSpPr>
            <a:spLocks noGrp="1"/>
          </p:cNvSpPr>
          <p:nvPr>
            <p:ph idx="1"/>
          </p:nvPr>
        </p:nvSpPr>
        <p:spPr/>
        <p:txBody>
          <a:bodyPr/>
          <a:lstStyle/>
          <a:p>
            <a:r>
              <a:rPr lang="en-AU" dirty="0" smtClean="0"/>
              <a:t>What was the medium?</a:t>
            </a:r>
          </a:p>
          <a:p>
            <a:r>
              <a:rPr lang="en-AU" dirty="0" smtClean="0"/>
              <a:t>Who was the intended recipient?</a:t>
            </a:r>
          </a:p>
          <a:p>
            <a:r>
              <a:rPr lang="en-AU" dirty="0" smtClean="0"/>
              <a:t>Did this note work well? Yes or No – why?</a:t>
            </a:r>
          </a:p>
          <a:p>
            <a:r>
              <a:rPr lang="en-AU" dirty="0" smtClean="0"/>
              <a:t>What does this tell us about media?</a:t>
            </a:r>
          </a:p>
          <a:p>
            <a:r>
              <a:rPr lang="en-AU" dirty="0" smtClean="0"/>
              <a:t>What does this tell us about media audience?</a:t>
            </a:r>
          </a:p>
          <a:p>
            <a:pPr>
              <a:buNone/>
            </a:pP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nchor="t"/>
          <a:lstStyle/>
          <a:p>
            <a:r>
              <a:rPr lang="en-AU" dirty="0" smtClean="0"/>
              <a:t>Week 10 Readings</a:t>
            </a:r>
            <a:endParaRPr lang="en-AU" dirty="0"/>
          </a:p>
        </p:txBody>
      </p:sp>
      <p:sp>
        <p:nvSpPr>
          <p:cNvPr id="3" name="Content Placeholder 2"/>
          <p:cNvSpPr>
            <a:spLocks noGrp="1"/>
          </p:cNvSpPr>
          <p:nvPr>
            <p:ph idx="1"/>
          </p:nvPr>
        </p:nvSpPr>
        <p:spPr/>
        <p:txBody>
          <a:bodyPr>
            <a:normAutofit fontScale="92500" lnSpcReduction="10000"/>
          </a:bodyPr>
          <a:lstStyle/>
          <a:p>
            <a:pPr>
              <a:buNone/>
            </a:pPr>
            <a:r>
              <a:rPr lang="en-AU" b="1" dirty="0" smtClean="0"/>
              <a:t>(1) Anthropological introduction to </a:t>
            </a:r>
            <a:r>
              <a:rPr lang="en-AU" b="1" dirty="0" smtClean="0"/>
              <a:t>YouTube</a:t>
            </a:r>
            <a:endParaRPr lang="en-US" dirty="0" smtClean="0"/>
          </a:p>
          <a:p>
            <a:pPr>
              <a:buNone/>
            </a:pPr>
            <a:r>
              <a:rPr lang="en-AU" dirty="0" smtClean="0"/>
              <a:t>	Presentation delivered by Michael </a:t>
            </a:r>
            <a:r>
              <a:rPr lang="en-AU" dirty="0" err="1" smtClean="0"/>
              <a:t>Wesch</a:t>
            </a:r>
            <a:r>
              <a:rPr lang="en-AU" dirty="0" smtClean="0"/>
              <a:t>, June 23, 2008, U.S. Library of Congress, 55 mins, 33 secs. Available online at: </a:t>
            </a:r>
            <a:r>
              <a:rPr lang="en-AU" u="sng" dirty="0" smtClean="0">
                <a:hlinkClick r:id="rId2"/>
              </a:rPr>
              <a:t>http://www.youtube.com/watch?v=TPAO-lZ4_hU</a:t>
            </a:r>
            <a:endParaRPr lang="en-US" dirty="0" smtClean="0"/>
          </a:p>
          <a:p>
            <a:pPr>
              <a:buNone/>
            </a:pPr>
            <a:r>
              <a:rPr lang="en-AU" b="1" dirty="0" smtClean="0"/>
              <a:t>(</a:t>
            </a:r>
            <a:r>
              <a:rPr lang="en-AU" b="1" dirty="0" smtClean="0"/>
              <a:t>2) The Social Affordance of the Internet for Networked Individualism</a:t>
            </a:r>
            <a:endParaRPr lang="en-US" dirty="0" smtClean="0"/>
          </a:p>
          <a:p>
            <a:pPr>
              <a:buNone/>
            </a:pPr>
            <a:r>
              <a:rPr lang="en-AU" dirty="0" smtClean="0"/>
              <a:t>	Wellman</a:t>
            </a:r>
            <a:r>
              <a:rPr lang="en-AU" dirty="0" smtClean="0"/>
              <a:t>, </a:t>
            </a:r>
            <a:r>
              <a:rPr lang="en-AU" dirty="0" err="1" smtClean="0"/>
              <a:t>B</a:t>
            </a:r>
            <a:r>
              <a:rPr lang="en-AU" dirty="0" smtClean="0"/>
              <a:t>., et. Al., (2003).  Journal of Computer-Mediated Communication Vol: 8 Issue: 3. </a:t>
            </a:r>
            <a:r>
              <a:rPr lang="en-AU" i="1" dirty="0" smtClean="0"/>
              <a:t>Available online at: </a:t>
            </a:r>
            <a:r>
              <a:rPr lang="en-AU" u="sng" dirty="0" smtClean="0">
                <a:hlinkClick r:id="rId3"/>
              </a:rPr>
              <a:t>http://jcmc.indiana.edu/vol8/issue3/wellman.html</a:t>
            </a:r>
            <a:endParaRPr lang="en-US" dirty="0" smtClean="0"/>
          </a:p>
          <a:p>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txBox="1">
            <a:spLocks/>
          </p:cNvSpPr>
          <p:nvPr/>
        </p:nvSpPr>
        <p:spPr>
          <a:xfrm>
            <a:off x="455386" y="437978"/>
            <a:ext cx="8229600" cy="1143000"/>
          </a:xfrm>
          <a:prstGeom prst="rect">
            <a:avLst/>
          </a:prstGeom>
        </p:spPr>
        <p:txBody>
          <a:bodyPr vert="horz" lIns="91440" tIns="45720" rIns="91440" bIns="45720" rtlCol="0" anchor="t">
            <a:normAutofit lnSpcReduction="10000"/>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990000"/>
                </a:solidFill>
                <a:effectLst/>
                <a:uLnTx/>
                <a:uFillTx/>
                <a:latin typeface="+mj-lt"/>
                <a:ea typeface="+mj-ea"/>
                <a:cs typeface="+mj-cs"/>
              </a:rPr>
              <a:t>Anthropological </a:t>
            </a:r>
            <a:r>
              <a:rPr kumimoji="0" lang="en-US" sz="3600" b="0" i="0" u="none" strike="noStrike" kern="1200" cap="none" spc="0" normalizeH="0" baseline="0" noProof="0" dirty="0" smtClean="0">
                <a:ln>
                  <a:noFill/>
                </a:ln>
                <a:solidFill>
                  <a:srgbClr val="990000"/>
                </a:solidFill>
                <a:effectLst/>
                <a:uLnTx/>
                <a:uFillTx/>
                <a:latin typeface="+mj-lt"/>
                <a:ea typeface="+mj-ea"/>
                <a:cs typeface="+mj-cs"/>
              </a:rPr>
              <a:t>Introduction</a:t>
            </a:r>
            <a:br>
              <a:rPr kumimoji="0" lang="en-US" sz="3600" b="0" i="0" u="none" strike="noStrike" kern="1200" cap="none" spc="0" normalizeH="0" baseline="0" noProof="0" dirty="0" smtClean="0">
                <a:ln>
                  <a:noFill/>
                </a:ln>
                <a:solidFill>
                  <a:srgbClr val="990000"/>
                </a:solidFill>
                <a:effectLst/>
                <a:uLnTx/>
                <a:uFillTx/>
                <a:latin typeface="+mj-lt"/>
                <a:ea typeface="+mj-ea"/>
                <a:cs typeface="+mj-cs"/>
              </a:rPr>
            </a:br>
            <a:r>
              <a:rPr kumimoji="0" lang="en-US" sz="3600" b="0" i="0" u="none" strike="noStrike" kern="1200" cap="none" spc="0" normalizeH="0" baseline="0" noProof="0" dirty="0" smtClean="0">
                <a:ln>
                  <a:noFill/>
                </a:ln>
                <a:solidFill>
                  <a:srgbClr val="990000"/>
                </a:solidFill>
                <a:effectLst/>
                <a:uLnTx/>
                <a:uFillTx/>
                <a:latin typeface="+mj-lt"/>
                <a:ea typeface="+mj-ea"/>
                <a:cs typeface="+mj-cs"/>
              </a:rPr>
              <a:t>to </a:t>
            </a:r>
            <a:r>
              <a:rPr kumimoji="0" lang="en-US" sz="3600" b="0" i="0" u="none" strike="noStrike" kern="1200" cap="none" spc="0" normalizeH="0" baseline="0" noProof="0" dirty="0" smtClean="0">
                <a:ln>
                  <a:noFill/>
                </a:ln>
                <a:solidFill>
                  <a:srgbClr val="990000"/>
                </a:solidFill>
                <a:effectLst/>
                <a:uLnTx/>
                <a:uFillTx/>
                <a:latin typeface="+mj-lt"/>
                <a:ea typeface="+mj-ea"/>
                <a:cs typeface="+mj-cs"/>
              </a:rPr>
              <a:t>YouTube</a:t>
            </a:r>
          </a:p>
        </p:txBody>
      </p:sp>
      <p:pic>
        <p:nvPicPr>
          <p:cNvPr id="5" name="Picture 4" descr="Screen shot 2010-09-20 at 8.39.24 AM.png">
            <a:hlinkClick r:id="rId2"/>
          </p:cNvPr>
          <p:cNvPicPr>
            <a:picLocks noChangeAspect="1"/>
          </p:cNvPicPr>
          <p:nvPr/>
        </p:nvPicPr>
        <p:blipFill>
          <a:blip r:embed="rId3"/>
          <a:srcRect/>
          <a:stretch>
            <a:fillRect/>
          </a:stretch>
        </p:blipFill>
        <p:spPr>
          <a:xfrm>
            <a:off x="455386" y="2125740"/>
            <a:ext cx="5646576" cy="4285955"/>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386" y="1956300"/>
            <a:ext cx="8227787" cy="4648200"/>
          </a:xfrm>
        </p:spPr>
        <p:txBody>
          <a:bodyPr>
            <a:normAutofit fontScale="85000" lnSpcReduction="20000"/>
          </a:bodyPr>
          <a:lstStyle/>
          <a:p>
            <a:r>
              <a:rPr lang="en-AU" dirty="0" smtClean="0"/>
              <a:t>Why different than a world based in text?</a:t>
            </a:r>
          </a:p>
          <a:p>
            <a:r>
              <a:rPr lang="en-AU" dirty="0" smtClean="0"/>
              <a:t>Separation of form and content</a:t>
            </a:r>
          </a:p>
          <a:p>
            <a:r>
              <a:rPr lang="en-AU" dirty="0" smtClean="0"/>
              <a:t>“Not just about information its about linking people, and in ways we haven’t before, and in ways we can’t predict”</a:t>
            </a:r>
          </a:p>
          <a:p>
            <a:r>
              <a:rPr lang="en-AU" dirty="0" smtClean="0"/>
              <a:t>Discusses - User generated content and user generated ranking (</a:t>
            </a:r>
            <a:r>
              <a:rPr lang="en-AU" dirty="0" err="1" smtClean="0"/>
              <a:t>Digg</a:t>
            </a:r>
            <a:r>
              <a:rPr lang="en-AU" dirty="0" smtClean="0"/>
              <a:t>, Delicious), user generated organisation (</a:t>
            </a:r>
            <a:r>
              <a:rPr lang="en-AU" dirty="0" err="1" smtClean="0"/>
              <a:t>iGoogle</a:t>
            </a:r>
            <a:r>
              <a:rPr lang="en-AU" dirty="0" smtClean="0"/>
              <a:t> page), user generated distribution – why is this important?</a:t>
            </a:r>
          </a:p>
          <a:p>
            <a:r>
              <a:rPr lang="en-AU" dirty="0" smtClean="0"/>
              <a:t>Integrated </a:t>
            </a:r>
            <a:r>
              <a:rPr lang="en-AU" dirty="0" err="1" smtClean="0"/>
              <a:t>Mediascape</a:t>
            </a:r>
            <a:r>
              <a:rPr lang="en-AU" dirty="0" smtClean="0"/>
              <a:t> – not just </a:t>
            </a:r>
            <a:r>
              <a:rPr lang="en-AU" dirty="0" err="1" smtClean="0"/>
              <a:t>youtube</a:t>
            </a:r>
            <a:endParaRPr lang="en-AU" dirty="0" smtClean="0"/>
          </a:p>
          <a:p>
            <a:r>
              <a:rPr lang="en-AU" dirty="0" smtClean="0"/>
              <a:t>Not content, not tools, but “media mediate human relations”</a:t>
            </a:r>
          </a:p>
          <a:p>
            <a:r>
              <a:rPr lang="en-US" dirty="0" smtClean="0"/>
              <a:t>How goes these concepts relate to Actor </a:t>
            </a:r>
            <a:r>
              <a:rPr lang="en-US" dirty="0" smtClean="0"/>
              <a:t>Network </a:t>
            </a:r>
            <a:r>
              <a:rPr lang="en-US" dirty="0" smtClean="0"/>
              <a:t>Theory?</a:t>
            </a:r>
          </a:p>
          <a:p>
            <a:r>
              <a:rPr lang="en-US" dirty="0" smtClean="0"/>
              <a:t>C</a:t>
            </a:r>
            <a:r>
              <a:rPr lang="en-US" dirty="0" smtClean="0"/>
              <a:t>onsider </a:t>
            </a:r>
            <a:r>
              <a:rPr lang="en-US" dirty="0" smtClean="0"/>
              <a:t>the communication technologies as </a:t>
            </a:r>
            <a:r>
              <a:rPr lang="en-US" dirty="0" err="1" smtClean="0"/>
              <a:t>actants</a:t>
            </a:r>
            <a:r>
              <a:rPr lang="en-US" dirty="0" smtClean="0"/>
              <a:t> and how they play a role as an </a:t>
            </a:r>
            <a:r>
              <a:rPr lang="en-US" dirty="0" smtClean="0"/>
              <a:t>active part in the development of</a:t>
            </a:r>
            <a:r>
              <a:rPr lang="en-US" dirty="0" smtClean="0"/>
              <a:t> </a:t>
            </a:r>
            <a:r>
              <a:rPr lang="en-US" dirty="0" smtClean="0"/>
              <a:t>a</a:t>
            </a:r>
            <a:r>
              <a:rPr lang="en-US" dirty="0" smtClean="0"/>
              <a:t> network, rather </a:t>
            </a:r>
            <a:r>
              <a:rPr lang="en-US" dirty="0" smtClean="0"/>
              <a:t>than simply inanimate tools that only achieve meaning when utilized by human beings. </a:t>
            </a:r>
            <a:endParaRPr lang="en-US" dirty="0" smtClean="0"/>
          </a:p>
          <a:p>
            <a:endParaRPr lang="en-AU" dirty="0" smtClean="0"/>
          </a:p>
          <a:p>
            <a:endParaRPr lang="en-AU" dirty="0" smtClean="0"/>
          </a:p>
          <a:p>
            <a:endParaRPr lang="en-AU" dirty="0" smtClean="0"/>
          </a:p>
          <a:p>
            <a:endParaRPr lang="en-AU" dirty="0"/>
          </a:p>
        </p:txBody>
      </p:sp>
      <p:sp>
        <p:nvSpPr>
          <p:cNvPr id="5" name="Title 1"/>
          <p:cNvSpPr txBox="1">
            <a:spLocks/>
          </p:cNvSpPr>
          <p:nvPr/>
        </p:nvSpPr>
        <p:spPr>
          <a:xfrm>
            <a:off x="455386" y="394180"/>
            <a:ext cx="8229600" cy="1143000"/>
          </a:xfrm>
          <a:prstGeom prst="rect">
            <a:avLst/>
          </a:prstGeom>
        </p:spPr>
        <p:txBody>
          <a:bodyPr vert="horz" lIns="91440" tIns="45720" rIns="91440" bIns="45720" rtlCol="0" anchor="t">
            <a:normAutofit lnSpcReduction="10000"/>
          </a:body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en-US" sz="3600" b="0" i="0" u="none" strike="noStrike" kern="1200" cap="none" spc="0" normalizeH="0" baseline="0" noProof="0" dirty="0" smtClean="0">
                <a:ln>
                  <a:noFill/>
                </a:ln>
                <a:solidFill>
                  <a:srgbClr val="990000"/>
                </a:solidFill>
                <a:effectLst/>
                <a:uLnTx/>
                <a:uFillTx/>
                <a:latin typeface="+mj-lt"/>
                <a:ea typeface="+mj-ea"/>
                <a:cs typeface="+mj-cs"/>
              </a:rPr>
              <a:t>Anthropological </a:t>
            </a:r>
            <a:r>
              <a:rPr kumimoji="0" lang="en-US" sz="3600" b="0" i="0" u="none" strike="noStrike" kern="1200" cap="none" spc="0" normalizeH="0" baseline="0" noProof="0" dirty="0" smtClean="0">
                <a:ln>
                  <a:noFill/>
                </a:ln>
                <a:solidFill>
                  <a:srgbClr val="990000"/>
                </a:solidFill>
                <a:effectLst/>
                <a:uLnTx/>
                <a:uFillTx/>
                <a:latin typeface="+mj-lt"/>
                <a:ea typeface="+mj-ea"/>
                <a:cs typeface="+mj-cs"/>
              </a:rPr>
              <a:t>Introduction</a:t>
            </a:r>
            <a:br>
              <a:rPr kumimoji="0" lang="en-US" sz="3600" b="0" i="0" u="none" strike="noStrike" kern="1200" cap="none" spc="0" normalizeH="0" baseline="0" noProof="0" dirty="0" smtClean="0">
                <a:ln>
                  <a:noFill/>
                </a:ln>
                <a:solidFill>
                  <a:srgbClr val="990000"/>
                </a:solidFill>
                <a:effectLst/>
                <a:uLnTx/>
                <a:uFillTx/>
                <a:latin typeface="+mj-lt"/>
                <a:ea typeface="+mj-ea"/>
                <a:cs typeface="+mj-cs"/>
              </a:rPr>
            </a:br>
            <a:r>
              <a:rPr kumimoji="0" lang="en-US" sz="3600" b="0" i="0" u="none" strike="noStrike" kern="1200" cap="none" spc="0" normalizeH="0" baseline="0" noProof="0" dirty="0" smtClean="0">
                <a:ln>
                  <a:noFill/>
                </a:ln>
                <a:solidFill>
                  <a:srgbClr val="990000"/>
                </a:solidFill>
                <a:effectLst/>
                <a:uLnTx/>
                <a:uFillTx/>
                <a:latin typeface="+mj-lt"/>
                <a:ea typeface="+mj-ea"/>
                <a:cs typeface="+mj-cs"/>
              </a:rPr>
              <a:t>to YouTube </a:t>
            </a:r>
            <a:r>
              <a:rPr kumimoji="0" lang="en-US" sz="2000" b="0" i="0" u="none" strike="noStrike" kern="1200" cap="none" spc="0" normalizeH="0" baseline="0" noProof="0" dirty="0" smtClean="0">
                <a:ln>
                  <a:noFill/>
                </a:ln>
                <a:solidFill>
                  <a:srgbClr val="990000"/>
                </a:solidFill>
                <a:effectLst/>
                <a:uLnTx/>
                <a:uFillTx/>
                <a:latin typeface="+mj-lt"/>
                <a:ea typeface="+mj-ea"/>
                <a:cs typeface="+mj-cs"/>
              </a:rPr>
              <a:t>(</a:t>
            </a:r>
            <a:r>
              <a:rPr kumimoji="0" lang="en-US" sz="2000" b="0" i="0" u="none" strike="noStrike" kern="1200" cap="none" spc="0" normalizeH="0" baseline="0" noProof="0" dirty="0" err="1" smtClean="0">
                <a:ln>
                  <a:noFill/>
                </a:ln>
                <a:solidFill>
                  <a:srgbClr val="990000"/>
                </a:solidFill>
                <a:effectLst/>
                <a:uLnTx/>
                <a:uFillTx/>
                <a:latin typeface="+mj-lt"/>
                <a:ea typeface="+mj-ea"/>
                <a:cs typeface="+mj-cs"/>
              </a:rPr>
              <a:t>Wesch</a:t>
            </a:r>
            <a:r>
              <a:rPr kumimoji="0" lang="en-US" sz="2000" b="0" i="0" u="none" strike="noStrike" kern="1200" cap="none" spc="0" normalizeH="0" baseline="0" noProof="0" dirty="0" smtClean="0">
                <a:ln>
                  <a:noFill/>
                </a:ln>
                <a:solidFill>
                  <a:srgbClr val="990000"/>
                </a:solidFill>
                <a:effectLst/>
                <a:uLnTx/>
                <a:uFillTx/>
                <a:latin typeface="+mj-lt"/>
                <a:ea typeface="+mj-ea"/>
                <a:cs typeface="+mj-cs"/>
              </a:rPr>
              <a:t>, 2008)</a:t>
            </a:r>
            <a:endParaRPr kumimoji="0" lang="en-US" sz="2000" b="0" i="0" u="none" strike="noStrike" kern="1200" cap="none" spc="0" normalizeH="0" baseline="0" noProof="0" dirty="0" smtClean="0">
              <a:ln>
                <a:noFill/>
              </a:ln>
              <a:solidFill>
                <a:srgbClr val="990000"/>
              </a:solidFill>
              <a:effectLst/>
              <a:uLnTx/>
              <a:uFillTx/>
              <a:latin typeface="+mj-lt"/>
              <a:ea typeface="+mj-ea"/>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02907" y="2992847"/>
            <a:ext cx="7855412" cy="3182638"/>
          </a:xfrm>
        </p:spPr>
        <p:txBody>
          <a:bodyPr>
            <a:normAutofit fontScale="90000"/>
          </a:bodyPr>
          <a:lstStyle/>
          <a:p>
            <a:pPr algn="ctr"/>
            <a:r>
              <a:rPr lang="en-US" dirty="0" smtClean="0"/>
              <a:t>“Media as mediating human relationships.…When media changes, human relationships change” </a:t>
            </a:r>
            <a:br>
              <a:rPr lang="en-US" dirty="0" smtClean="0"/>
            </a:br>
            <a:r>
              <a:rPr lang="en-US" sz="2111" dirty="0" smtClean="0"/>
              <a:t>(Michael </a:t>
            </a:r>
            <a:r>
              <a:rPr lang="en-US" sz="2111" dirty="0" err="1" smtClean="0"/>
              <a:t>Wesch</a:t>
            </a:r>
            <a:r>
              <a:rPr lang="en-US" sz="2111" dirty="0" smtClean="0"/>
              <a:t>, 2009)</a:t>
            </a:r>
            <a:endParaRPr lang="en-AU" sz="2111"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1859424"/>
            <a:ext cx="8097395" cy="4389063"/>
          </a:xfrm>
        </p:spPr>
        <p:txBody>
          <a:bodyPr>
            <a:noAutofit/>
          </a:bodyPr>
          <a:lstStyle/>
          <a:p>
            <a:r>
              <a:rPr lang="en-US" sz="1800" dirty="0" smtClean="0"/>
              <a:t>Even before the coming of the Internet, other social, economic and technological phenomena affected the transition from groups to networks: </a:t>
            </a:r>
          </a:p>
          <a:p>
            <a:r>
              <a:rPr lang="en-US" sz="1800" b="1" i="1" dirty="0" smtClean="0"/>
              <a:t>Social Changes: </a:t>
            </a:r>
            <a:r>
              <a:rPr lang="en-US" sz="1800" dirty="0" smtClean="0"/>
              <a:t>Birth control and liberalized divorce laws and dual-career families have both reflected and driven the transition from a place-to-place to a person-to-person mode of domestic and community life. </a:t>
            </a:r>
          </a:p>
          <a:p>
            <a:r>
              <a:rPr lang="en-US" sz="1800" b="1" i="1" dirty="0" smtClean="0"/>
              <a:t>Land-Use Changes: </a:t>
            </a:r>
            <a:r>
              <a:rPr lang="en-US" sz="1800" dirty="0" smtClean="0"/>
              <a:t>Zoning separation of residential from commercial and work uses meant that people had less contact with coworkers in the community and that their travel time had eaten into their community networking time. </a:t>
            </a:r>
          </a:p>
          <a:p>
            <a:r>
              <a:rPr lang="en-US" sz="1800" b="1" i="1" dirty="0" smtClean="0"/>
              <a:t>Technological Changes: </a:t>
            </a:r>
            <a:r>
              <a:rPr lang="en-US" sz="1800" dirty="0" smtClean="0"/>
              <a:t>The proliferation of car ownership, expressways, affordable air transportation, and inexpensive long-distance telephony enabled people to have more frequent meaningful contact with physically distant relatives and friends</a:t>
            </a:r>
            <a:endParaRPr lang="en-AU" sz="1800" dirty="0"/>
          </a:p>
        </p:txBody>
      </p:sp>
      <p:sp>
        <p:nvSpPr>
          <p:cNvPr id="5" name="Title 1"/>
          <p:cNvSpPr txBox="1">
            <a:spLocks/>
          </p:cNvSpPr>
          <p:nvPr/>
        </p:nvSpPr>
        <p:spPr>
          <a:xfrm>
            <a:off x="455386" y="394179"/>
            <a:ext cx="6697773" cy="1576719"/>
          </a:xfrm>
          <a:prstGeom prst="rect">
            <a:avLst/>
          </a:prstGeom>
        </p:spPr>
        <p:txBody>
          <a:bodyPr vert="horz" lIns="91440" tIns="45720" rIns="91440" bIns="45720" rtlCol="0" anchor="t">
            <a:normAutofit fontScale="92500" lnSpcReduction="10000"/>
          </a:bodyPr>
          <a:lstStyle/>
          <a:p>
            <a:pPr lvl="0">
              <a:spcBef>
                <a:spcPct val="0"/>
              </a:spcBef>
              <a:defRPr/>
            </a:pPr>
            <a:r>
              <a:rPr lang="en-US" sz="3600" dirty="0" smtClean="0">
                <a:solidFill>
                  <a:srgbClr val="990000"/>
                </a:solidFill>
                <a:latin typeface="+mj-lt"/>
                <a:ea typeface="+mj-ea"/>
                <a:cs typeface="+mj-cs"/>
              </a:rPr>
              <a:t>The Social Affordance of the Internet for Networked Individualism </a:t>
            </a:r>
            <a:r>
              <a:rPr lang="en-US" sz="2162" dirty="0" smtClean="0">
                <a:solidFill>
                  <a:srgbClr val="990000"/>
                </a:solidFill>
                <a:latin typeface="+mj-lt"/>
                <a:ea typeface="+mj-ea"/>
                <a:cs typeface="+mj-cs"/>
              </a:rPr>
              <a:t>(Wellman et al, 2003)</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199" y="2209800"/>
            <a:ext cx="6695960" cy="3916363"/>
          </a:xfrm>
        </p:spPr>
        <p:txBody>
          <a:bodyPr>
            <a:noAutofit/>
          </a:bodyPr>
          <a:lstStyle/>
          <a:p>
            <a:r>
              <a:rPr lang="en-US" sz="2100" dirty="0" smtClean="0"/>
              <a:t>“More </a:t>
            </a:r>
            <a:r>
              <a:rPr lang="en-US" sz="2100" dirty="0" smtClean="0"/>
              <a:t>importantly, we argue that citizenship (including </a:t>
            </a:r>
            <a:r>
              <a:rPr lang="en-US" sz="2100" dirty="0" err="1" smtClean="0"/>
              <a:t>e</a:t>
            </a:r>
            <a:r>
              <a:rPr lang="en-US" sz="2100" dirty="0" smtClean="0"/>
              <a:t>-citizenship) is affected by the ways in which Internet use is in a positive feedback loop with the turn away from </a:t>
            </a:r>
            <a:r>
              <a:rPr lang="en-US" sz="2100" dirty="0" err="1" smtClean="0"/>
              <a:t>solidary</a:t>
            </a:r>
            <a:r>
              <a:rPr lang="en-US" sz="2100" dirty="0" smtClean="0"/>
              <a:t>, local, hierarchical groups and towards fragmented, partial, heavily-communicating social </a:t>
            </a:r>
            <a:r>
              <a:rPr lang="en-US" sz="2100" dirty="0" smtClean="0"/>
              <a:t>networks” (Wellman et al, 2003). </a:t>
            </a:r>
          </a:p>
          <a:p>
            <a:r>
              <a:rPr lang="en-US" sz="2100" dirty="0" smtClean="0"/>
              <a:t>What are the potential consequences of this?</a:t>
            </a:r>
            <a:endParaRPr lang="en-AU" sz="2100" dirty="0"/>
          </a:p>
        </p:txBody>
      </p:sp>
      <p:sp>
        <p:nvSpPr>
          <p:cNvPr id="5" name="Title 1"/>
          <p:cNvSpPr txBox="1">
            <a:spLocks/>
          </p:cNvSpPr>
          <p:nvPr/>
        </p:nvSpPr>
        <p:spPr>
          <a:xfrm>
            <a:off x="455386" y="394179"/>
            <a:ext cx="6697773" cy="1576719"/>
          </a:xfrm>
          <a:prstGeom prst="rect">
            <a:avLst/>
          </a:prstGeom>
        </p:spPr>
        <p:txBody>
          <a:bodyPr vert="horz" lIns="91440" tIns="45720" rIns="91440" bIns="45720" rtlCol="0" anchor="t">
            <a:normAutofit fontScale="92500" lnSpcReduction="10000"/>
          </a:bodyPr>
          <a:lstStyle/>
          <a:p>
            <a:pPr lvl="0">
              <a:spcBef>
                <a:spcPct val="0"/>
              </a:spcBef>
              <a:defRPr/>
            </a:pPr>
            <a:r>
              <a:rPr lang="en-US" sz="3600" dirty="0" smtClean="0">
                <a:solidFill>
                  <a:srgbClr val="990000"/>
                </a:solidFill>
                <a:latin typeface="+mj-lt"/>
                <a:ea typeface="+mj-ea"/>
                <a:cs typeface="+mj-cs"/>
              </a:rPr>
              <a:t>The Social Affordance of the Internet for Networked Individualism </a:t>
            </a:r>
            <a:r>
              <a:rPr lang="en-US" sz="2162" dirty="0" smtClean="0">
                <a:solidFill>
                  <a:srgbClr val="990000"/>
                </a:solidFill>
                <a:latin typeface="+mj-lt"/>
                <a:ea typeface="+mj-ea"/>
                <a:cs typeface="+mj-cs"/>
              </a:rPr>
              <a:t>(Wellman et al, 2003)</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creen shot 2010-09-20 at 8.25.48 AM.png">
            <a:hlinkClick r:id="rId2"/>
          </p:cNvPr>
          <p:cNvPicPr>
            <a:picLocks noChangeAspect="1"/>
          </p:cNvPicPr>
          <p:nvPr/>
        </p:nvPicPr>
        <p:blipFill>
          <a:blip r:embed="rId3"/>
          <a:stretch>
            <a:fillRect/>
          </a:stretch>
        </p:blipFill>
        <p:spPr>
          <a:xfrm>
            <a:off x="457199" y="1614468"/>
            <a:ext cx="6029779" cy="4652326"/>
          </a:xfrm>
          <a:prstGeom prst="rect">
            <a:avLst/>
          </a:prstGeom>
        </p:spPr>
      </p:pic>
      <p:sp>
        <p:nvSpPr>
          <p:cNvPr id="5" name="Title 4"/>
          <p:cNvSpPr>
            <a:spLocks noGrp="1"/>
          </p:cNvSpPr>
          <p:nvPr>
            <p:ph type="title"/>
          </p:nvPr>
        </p:nvSpPr>
        <p:spPr>
          <a:xfrm>
            <a:off x="457199" y="345039"/>
            <a:ext cx="6508377" cy="1143000"/>
          </a:xfrm>
        </p:spPr>
        <p:txBody>
          <a:bodyPr anchor="t"/>
          <a:lstStyle/>
          <a:p>
            <a:r>
              <a:rPr lang="en-US" dirty="0" err="1" smtClean="0"/>
              <a:t>NumaNuma</a:t>
            </a:r>
            <a:r>
              <a:rPr lang="en-US" dirty="0" smtClean="0"/>
              <a:t>…Infectious Happiness</a:t>
            </a:r>
            <a:endParaRPr lang="en-US" dirty="0"/>
          </a:p>
        </p:txBody>
      </p:sp>
      <p:sp>
        <p:nvSpPr>
          <p:cNvPr id="6" name="Rectangle 5"/>
          <p:cNvSpPr/>
          <p:nvPr/>
        </p:nvSpPr>
        <p:spPr>
          <a:xfrm>
            <a:off x="1234924" y="6148014"/>
            <a:ext cx="4572000" cy="646331"/>
          </a:xfrm>
          <a:prstGeom prst="rect">
            <a:avLst/>
          </a:prstGeom>
        </p:spPr>
        <p:txBody>
          <a:bodyPr>
            <a:spAutoFit/>
          </a:bodyPr>
          <a:lstStyle/>
          <a:p>
            <a:r>
              <a:rPr lang="en-US" dirty="0" smtClean="0">
                <a:hlinkClick r:id="rId4"/>
              </a:rPr>
              <a:t>http://www.youtube.com/watch?v=60og9gwKh1o</a:t>
            </a:r>
            <a:r>
              <a:rPr lang="en-US" dirty="0" smtClean="0"/>
              <a:t> </a:t>
            </a:r>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98820" y="281209"/>
            <a:ext cx="6101449" cy="1143000"/>
          </a:xfrm>
        </p:spPr>
        <p:txBody>
          <a:bodyPr anchor="t"/>
          <a:lstStyle/>
          <a:p>
            <a:pPr algn="l"/>
            <a:r>
              <a:rPr lang="en-US" dirty="0" smtClean="0"/>
              <a:t>The Machine is </a:t>
            </a:r>
            <a:r>
              <a:rPr lang="en-US" dirty="0" smtClean="0"/>
              <a:t>Us/</a:t>
            </a:r>
            <a:r>
              <a:rPr lang="en-US" dirty="0" err="1" smtClean="0"/>
              <a:t>ing</a:t>
            </a:r>
            <a:r>
              <a:rPr lang="en-US" dirty="0" smtClean="0"/>
              <a:t> Us</a:t>
            </a:r>
            <a:endParaRPr lang="en-US" dirty="0"/>
          </a:p>
        </p:txBody>
      </p:sp>
      <p:pic>
        <p:nvPicPr>
          <p:cNvPr id="6" name="Picture 5" descr="Screen shot 2010-09-20 at 8.53.21 AM.png">
            <a:hlinkClick r:id="rId2"/>
          </p:cNvPr>
          <p:cNvPicPr>
            <a:picLocks noChangeAspect="1"/>
          </p:cNvPicPr>
          <p:nvPr/>
        </p:nvPicPr>
        <p:blipFill>
          <a:blip r:embed="rId3"/>
          <a:stretch>
            <a:fillRect/>
          </a:stretch>
        </p:blipFill>
        <p:spPr>
          <a:xfrm>
            <a:off x="732460" y="2183362"/>
            <a:ext cx="5967809" cy="422002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62778" y="108784"/>
            <a:ext cx="8525388" cy="952612"/>
          </a:xfrm>
        </p:spPr>
        <p:txBody>
          <a:bodyPr anchor="t"/>
          <a:lstStyle/>
          <a:p>
            <a:pPr algn="l"/>
            <a:r>
              <a:rPr lang="en-AU" sz="5000" b="1" dirty="0" smtClean="0"/>
              <a:t>Please Note:</a:t>
            </a:r>
            <a:r>
              <a:rPr lang="en-AU" sz="5000" b="1" i="1" dirty="0" smtClean="0"/>
              <a:t>  </a:t>
            </a:r>
            <a:r>
              <a:rPr lang="en-AU" i="1" dirty="0" smtClean="0">
                <a:solidFill>
                  <a:schemeClr val="tx1"/>
                </a:solidFill>
              </a:rPr>
              <a:t/>
            </a:r>
            <a:br>
              <a:rPr lang="en-AU" i="1" dirty="0" smtClean="0">
                <a:solidFill>
                  <a:schemeClr val="tx1"/>
                </a:solidFill>
              </a:rPr>
            </a:br>
            <a:r>
              <a:rPr lang="en-AU" i="1" dirty="0" smtClean="0">
                <a:solidFill>
                  <a:schemeClr val="tx1"/>
                </a:solidFill>
              </a:rPr>
              <a:t/>
            </a:r>
            <a:br>
              <a:rPr lang="en-AU" i="1" dirty="0" smtClean="0">
                <a:solidFill>
                  <a:schemeClr val="tx1"/>
                </a:solidFill>
              </a:rPr>
            </a:br>
            <a:endParaRPr lang="en-AU" sz="2600" dirty="0"/>
          </a:p>
        </p:txBody>
      </p:sp>
      <p:sp>
        <p:nvSpPr>
          <p:cNvPr id="3" name="Rectangle 2"/>
          <p:cNvSpPr/>
          <p:nvPr/>
        </p:nvSpPr>
        <p:spPr>
          <a:xfrm>
            <a:off x="262777" y="1518321"/>
            <a:ext cx="8525389" cy="3139321"/>
          </a:xfrm>
          <a:prstGeom prst="rect">
            <a:avLst/>
          </a:prstGeom>
        </p:spPr>
        <p:txBody>
          <a:bodyPr wrap="square">
            <a:spAutoFit/>
          </a:bodyPr>
          <a:lstStyle/>
          <a:p>
            <a:pPr>
              <a:buFont typeface="Arial"/>
              <a:buChar char="•"/>
            </a:pPr>
            <a:r>
              <a:rPr lang="en-US" dirty="0" smtClean="0"/>
              <a:t>  </a:t>
            </a:r>
            <a:r>
              <a:rPr lang="en-US" dirty="0" err="1" smtClean="0"/>
              <a:t>LEX</a:t>
            </a:r>
            <a:r>
              <a:rPr lang="en-US" dirty="0" smtClean="0"/>
              <a:t> is seen to be one of the main measures of individual as well as team teaching efficacy at </a:t>
            </a:r>
            <a:r>
              <a:rPr lang="en-US" dirty="0" err="1" smtClean="0"/>
              <a:t>QUT</a:t>
            </a:r>
            <a:r>
              <a:rPr lang="en-US" dirty="0" smtClean="0"/>
              <a:t/>
            </a:r>
            <a:br>
              <a:rPr lang="en-US" dirty="0" smtClean="0"/>
            </a:br>
            <a:endParaRPr lang="en-US" dirty="0" smtClean="0"/>
          </a:p>
          <a:p>
            <a:pPr>
              <a:buFont typeface="Arial"/>
              <a:buChar char="•"/>
            </a:pPr>
            <a:r>
              <a:rPr lang="en-US" dirty="0" smtClean="0"/>
              <a:t>  As a result of feedback from last semester (for those who did do </a:t>
            </a:r>
            <a:r>
              <a:rPr lang="en-US" dirty="0" err="1" smtClean="0"/>
              <a:t>KCB201</a:t>
            </a:r>
            <a:r>
              <a:rPr lang="en-US" dirty="0" smtClean="0"/>
              <a:t>, </a:t>
            </a:r>
            <a:r>
              <a:rPr lang="en-US" dirty="0" err="1" smtClean="0"/>
              <a:t>sem</a:t>
            </a:r>
            <a:r>
              <a:rPr lang="en-US" dirty="0" smtClean="0"/>
              <a:t> 1, 2010), the unit schedule is being rearranged and unit assessments are also being refined. The unit has also been renamed New Media: Internet, Self and Beyond to reflect its focus more accurately. </a:t>
            </a:r>
          </a:p>
          <a:p>
            <a:pPr>
              <a:buFont typeface="Arial"/>
              <a:buChar char="•"/>
            </a:pPr>
            <a:endParaRPr lang="en-US" dirty="0" smtClean="0"/>
          </a:p>
          <a:p>
            <a:pPr>
              <a:buFont typeface="Arial"/>
              <a:buChar char="•"/>
            </a:pPr>
            <a:r>
              <a:rPr lang="en-US" dirty="0" smtClean="0"/>
              <a:t>  This unit - KCB 202 - is still under reconstruction and your feedback is vital to its improvement.</a:t>
            </a:r>
            <a:br>
              <a:rPr lang="en-US" dirty="0" smtClean="0"/>
            </a:br>
            <a:endParaRPr lang="en-AU" dirty="0"/>
          </a:p>
        </p:txBody>
      </p:sp>
      <p:sp>
        <p:nvSpPr>
          <p:cNvPr id="4" name="Rectangle 3"/>
          <p:cNvSpPr/>
          <p:nvPr/>
        </p:nvSpPr>
        <p:spPr>
          <a:xfrm>
            <a:off x="3453862" y="4272677"/>
            <a:ext cx="5690137" cy="2585323"/>
          </a:xfrm>
          <a:prstGeom prst="rect">
            <a:avLst/>
          </a:prstGeom>
        </p:spPr>
        <p:txBody>
          <a:bodyPr wrap="square">
            <a:spAutoFit/>
          </a:bodyPr>
          <a:lstStyle/>
          <a:p>
            <a:r>
              <a:rPr lang="en-US" dirty="0" smtClean="0"/>
              <a:t>Personally, as your </a:t>
            </a:r>
            <a:r>
              <a:rPr lang="en-US" dirty="0" smtClean="0"/>
              <a:t>tutor I find it highly useful to read your feedback. I think about it, reflect on it and incorporate it into my teaching.</a:t>
            </a:r>
          </a:p>
          <a:p>
            <a:endParaRPr lang="en-US" dirty="0" smtClean="0"/>
          </a:p>
          <a:p>
            <a:r>
              <a:rPr lang="en-US" b="1" dirty="0" smtClean="0"/>
              <a:t>TO ACCESS </a:t>
            </a:r>
            <a:r>
              <a:rPr lang="en-US" b="1" dirty="0" err="1" smtClean="0"/>
              <a:t>LEX</a:t>
            </a:r>
            <a:r>
              <a:rPr lang="en-US" b="1" dirty="0" smtClean="0"/>
              <a:t>: </a:t>
            </a:r>
            <a:r>
              <a:rPr lang="en-US" dirty="0" smtClean="0"/>
              <a:t>Go to </a:t>
            </a:r>
            <a:r>
              <a:rPr lang="en-US" dirty="0" err="1" smtClean="0"/>
              <a:t>QUT</a:t>
            </a:r>
            <a:r>
              <a:rPr lang="en-US" dirty="0" smtClean="0"/>
              <a:t> Virtual under Student Messages box, under the Welcome tab, a Learning Experience Survey message will appear. They then click on the link 'Complete the survey'. </a:t>
            </a:r>
            <a:r>
              <a:rPr lang="en-US" dirty="0" smtClean="0"/>
              <a:t/>
            </a:r>
            <a:br>
              <a:rPr lang="en-US" dirty="0" smtClean="0"/>
            </a:br>
            <a:endParaRPr lang="en-AU" dirty="0"/>
          </a:p>
        </p:txBody>
      </p:sp>
      <p:sp>
        <p:nvSpPr>
          <p:cNvPr id="5" name="Rectangle 4"/>
          <p:cNvSpPr/>
          <p:nvPr/>
        </p:nvSpPr>
        <p:spPr>
          <a:xfrm>
            <a:off x="1401443" y="892118"/>
            <a:ext cx="7167748" cy="538609"/>
          </a:xfrm>
          <a:prstGeom prst="rect">
            <a:avLst/>
          </a:prstGeom>
        </p:spPr>
        <p:txBody>
          <a:bodyPr wrap="square">
            <a:spAutoFit/>
          </a:bodyPr>
          <a:lstStyle/>
          <a:p>
            <a:pPr algn="ctr"/>
            <a:r>
              <a:rPr lang="en-AU" sz="2800" b="1" i="1" dirty="0" err="1" smtClean="0">
                <a:solidFill>
                  <a:schemeClr val="tx1"/>
                </a:solidFill>
              </a:rPr>
              <a:t>LEX</a:t>
            </a:r>
            <a:r>
              <a:rPr lang="en-AU" sz="2800" b="1" i="1" dirty="0" smtClean="0">
                <a:solidFill>
                  <a:schemeClr val="tx1"/>
                </a:solidFill>
              </a:rPr>
              <a:t> is here . . . From now until Week 12</a:t>
            </a:r>
            <a:endParaRPr lang="en-AU" sz="2800" b="1"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802907" y="3168034"/>
            <a:ext cx="7855412" cy="3664413"/>
          </a:xfrm>
        </p:spPr>
        <p:txBody>
          <a:bodyPr anchor="t">
            <a:normAutofit/>
          </a:bodyPr>
          <a:lstStyle/>
          <a:p>
            <a:pPr algn="ctr"/>
            <a:r>
              <a:rPr lang="en-US" dirty="0" smtClean="0"/>
              <a:t>Your turn – what do you watch on YouTube? </a:t>
            </a:r>
            <a:br>
              <a:rPr lang="en-US" dirty="0" smtClean="0"/>
            </a:br>
            <a:r>
              <a:rPr lang="en-US" dirty="0" smtClean="0"/>
              <a:t/>
            </a:r>
            <a:br>
              <a:rPr lang="en-US" dirty="0" smtClean="0"/>
            </a:br>
            <a:r>
              <a:rPr lang="en-US" dirty="0" smtClean="0"/>
              <a:t>Come up and show us.</a:t>
            </a:r>
            <a:endParaRPr lang="en-AU" sz="2111"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nchor="t"/>
          <a:lstStyle/>
          <a:p>
            <a:r>
              <a:rPr lang="en-AU" dirty="0" smtClean="0"/>
              <a:t>Agenda</a:t>
            </a:r>
            <a:endParaRPr lang="en-AU" dirty="0"/>
          </a:p>
        </p:txBody>
      </p:sp>
      <p:sp>
        <p:nvSpPr>
          <p:cNvPr id="3" name="Content Placeholder 2"/>
          <p:cNvSpPr>
            <a:spLocks noGrp="1"/>
          </p:cNvSpPr>
          <p:nvPr>
            <p:ph idx="1"/>
          </p:nvPr>
        </p:nvSpPr>
        <p:spPr>
          <a:xfrm>
            <a:off x="457198" y="2209800"/>
            <a:ext cx="8686801" cy="3916363"/>
          </a:xfrm>
        </p:spPr>
        <p:txBody>
          <a:bodyPr>
            <a:normAutofit fontScale="70000" lnSpcReduction="20000"/>
          </a:bodyPr>
          <a:lstStyle/>
          <a:p>
            <a:r>
              <a:rPr lang="en-AU" sz="4100" dirty="0" smtClean="0"/>
              <a:t>  Notices</a:t>
            </a:r>
          </a:p>
          <a:p>
            <a:r>
              <a:rPr lang="en-AU" sz="4100" dirty="0" smtClean="0"/>
              <a:t>  Attendance</a:t>
            </a:r>
          </a:p>
          <a:p>
            <a:r>
              <a:rPr lang="en-AU" sz="4100" dirty="0" smtClean="0"/>
              <a:t>  Tools to help you with your case studies</a:t>
            </a:r>
          </a:p>
          <a:p>
            <a:r>
              <a:rPr lang="en-AU" sz="4100" dirty="0" smtClean="0"/>
              <a:t>  Engaging with the readings</a:t>
            </a:r>
          </a:p>
          <a:p>
            <a:r>
              <a:rPr lang="en-AU" sz="4100" dirty="0" smtClean="0"/>
              <a:t>  Video – watch portion of </a:t>
            </a:r>
            <a:r>
              <a:rPr lang="en-AU" sz="4100" dirty="0" err="1" smtClean="0"/>
              <a:t>youtube</a:t>
            </a:r>
            <a:r>
              <a:rPr lang="en-AU" sz="4100" dirty="0" smtClean="0"/>
              <a:t> ‘reading’</a:t>
            </a:r>
          </a:p>
          <a:p>
            <a:r>
              <a:rPr lang="en-AU" sz="4100" dirty="0" smtClean="0"/>
              <a:t>  Wiki time, question time, case study time</a:t>
            </a:r>
          </a:p>
          <a:p>
            <a:pPr>
              <a:buNone/>
            </a:pPr>
            <a:endParaRPr lang="en-AU" sz="4100" dirty="0" smtClean="0"/>
          </a:p>
          <a:p>
            <a:endParaRPr lang="en-AU" sz="4100"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86643"/>
            <a:ext cx="6508377" cy="1143000"/>
          </a:xfrm>
        </p:spPr>
        <p:txBody>
          <a:bodyPr anchor="t"/>
          <a:lstStyle/>
          <a:p>
            <a:r>
              <a:rPr lang="en-AU" dirty="0" smtClean="0"/>
              <a:t>Assignment 1: Individual Wiki Contributions</a:t>
            </a:r>
            <a:endParaRPr lang="en-AU" dirty="0"/>
          </a:p>
        </p:txBody>
      </p:sp>
      <p:sp>
        <p:nvSpPr>
          <p:cNvPr id="3" name="Content Placeholder 2"/>
          <p:cNvSpPr>
            <a:spLocks noGrp="1"/>
          </p:cNvSpPr>
          <p:nvPr>
            <p:ph idx="1"/>
          </p:nvPr>
        </p:nvSpPr>
        <p:spPr/>
        <p:txBody>
          <a:bodyPr>
            <a:normAutofit fontScale="85000" lnSpcReduction="20000"/>
          </a:bodyPr>
          <a:lstStyle/>
          <a:p>
            <a:r>
              <a:rPr lang="en-AU" sz="4100" b="1" dirty="0" smtClean="0"/>
              <a:t> </a:t>
            </a:r>
            <a:r>
              <a:rPr lang="en-AU" sz="4100" b="1" dirty="0" smtClean="0"/>
              <a:t>Due date:</a:t>
            </a:r>
            <a:r>
              <a:rPr lang="en-AU" sz="4100" dirty="0" smtClean="0"/>
              <a:t> This week - Week 10, Friday, 24 September, 12 midnight</a:t>
            </a:r>
          </a:p>
          <a:p>
            <a:r>
              <a:rPr lang="en-AU" sz="4100" dirty="0" smtClean="0"/>
              <a:t>No contributions after this date will be included in your evaluation, however you can contribute as much as you like…</a:t>
            </a:r>
            <a:r>
              <a:rPr lang="en-US" sz="4100" dirty="0" smtClean="0"/>
              <a:t> </a:t>
            </a:r>
            <a:endParaRPr lang="en-AU" sz="41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6350" y="306590"/>
            <a:ext cx="7999851" cy="5109739"/>
          </a:xfrm>
        </p:spPr>
        <p:txBody>
          <a:bodyPr anchor="t"/>
          <a:lstStyle/>
          <a:p>
            <a:pPr algn="ctr"/>
            <a:r>
              <a:rPr lang="en-AU" sz="9200" b="1" dirty="0" smtClean="0"/>
              <a:t>Please Note:</a:t>
            </a:r>
            <a:r>
              <a:rPr lang="en-AU" sz="9200" b="1" i="1" dirty="0" smtClean="0"/>
              <a:t> </a:t>
            </a:r>
            <a:r>
              <a:rPr lang="en-AU" b="1" i="1" dirty="0" smtClean="0"/>
              <a:t/>
            </a:r>
            <a:br>
              <a:rPr lang="en-AU" b="1" i="1" dirty="0" smtClean="0"/>
            </a:br>
            <a:r>
              <a:rPr lang="en-AU" b="1" i="1" dirty="0" smtClean="0"/>
              <a:t/>
            </a:r>
            <a:br>
              <a:rPr lang="en-AU" b="1" i="1" dirty="0" smtClean="0"/>
            </a:br>
            <a:r>
              <a:rPr lang="en-AU" dirty="0" smtClean="0">
                <a:solidFill>
                  <a:schemeClr val="tx1"/>
                </a:solidFill>
              </a:rPr>
              <a:t>No lecture this week. </a:t>
            </a:r>
            <a:r>
              <a:rPr lang="en-US" dirty="0" smtClean="0"/>
              <a:t/>
            </a:r>
            <a:br>
              <a:rPr lang="en-US" dirty="0" smtClean="0"/>
            </a:b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6350" y="306590"/>
            <a:ext cx="7999851" cy="5109739"/>
          </a:xfrm>
        </p:spPr>
        <p:txBody>
          <a:bodyPr anchor="t"/>
          <a:lstStyle/>
          <a:p>
            <a:pPr algn="ctr"/>
            <a:r>
              <a:rPr lang="en-AU" sz="9200" b="1" dirty="0" smtClean="0"/>
              <a:t>Please Note:</a:t>
            </a:r>
            <a:r>
              <a:rPr lang="en-AU" sz="9200" b="1" i="1" dirty="0" smtClean="0"/>
              <a:t> </a:t>
            </a:r>
            <a:r>
              <a:rPr lang="en-AU" b="1" i="1" dirty="0" smtClean="0"/>
              <a:t/>
            </a:r>
            <a:br>
              <a:rPr lang="en-AU" b="1" i="1" dirty="0" smtClean="0"/>
            </a:br>
            <a:r>
              <a:rPr lang="en-AU" b="1" i="1" dirty="0" smtClean="0"/>
              <a:t/>
            </a:r>
            <a:br>
              <a:rPr lang="en-AU" b="1" i="1" dirty="0" smtClean="0"/>
            </a:br>
            <a:r>
              <a:rPr lang="en-AU" dirty="0" smtClean="0">
                <a:solidFill>
                  <a:schemeClr val="tx1"/>
                </a:solidFill>
              </a:rPr>
              <a:t>No </a:t>
            </a:r>
            <a:r>
              <a:rPr lang="en-AU" dirty="0" smtClean="0">
                <a:solidFill>
                  <a:schemeClr val="tx1"/>
                </a:solidFill>
              </a:rPr>
              <a:t>lectures or tutorials during the week of</a:t>
            </a:r>
            <a:r>
              <a:rPr lang="en-AU" dirty="0" smtClean="0">
                <a:solidFill>
                  <a:schemeClr val="tx1"/>
                </a:solidFill>
              </a:rPr>
              <a:t> </a:t>
            </a:r>
            <a:br>
              <a:rPr lang="en-AU" dirty="0" smtClean="0">
                <a:solidFill>
                  <a:schemeClr val="tx1"/>
                </a:solidFill>
              </a:rPr>
            </a:br>
            <a:r>
              <a:rPr lang="en-AU" dirty="0" smtClean="0">
                <a:solidFill>
                  <a:schemeClr val="tx1"/>
                </a:solidFill>
              </a:rPr>
              <a:t>27 Sept. -</a:t>
            </a:r>
            <a:r>
              <a:rPr lang="en-AU" dirty="0" smtClean="0">
                <a:solidFill>
                  <a:schemeClr val="tx1"/>
                </a:solidFill>
              </a:rPr>
              <a:t> </a:t>
            </a:r>
            <a:r>
              <a:rPr lang="en-AU" dirty="0" smtClean="0">
                <a:solidFill>
                  <a:schemeClr val="tx1"/>
                </a:solidFill>
              </a:rPr>
              <a:t>1 Oct. </a:t>
            </a:r>
            <a:r>
              <a:rPr lang="en-US" dirty="0" smtClean="0"/>
              <a:t/>
            </a:r>
            <a:br>
              <a:rPr lang="en-US" dirty="0" smtClean="0"/>
            </a:b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342900"/>
            <a:ext cx="6508377" cy="1143000"/>
          </a:xfrm>
        </p:spPr>
        <p:txBody>
          <a:bodyPr anchor="t">
            <a:normAutofit fontScale="90000"/>
          </a:bodyPr>
          <a:lstStyle/>
          <a:p>
            <a:r>
              <a:rPr lang="en-US" dirty="0" smtClean="0"/>
              <a:t>Databases to start your research from</a:t>
            </a:r>
            <a:endParaRPr lang="en-US" dirty="0"/>
          </a:p>
        </p:txBody>
      </p:sp>
      <p:sp>
        <p:nvSpPr>
          <p:cNvPr id="3" name="Content Placeholder 2"/>
          <p:cNvSpPr>
            <a:spLocks noGrp="1"/>
          </p:cNvSpPr>
          <p:nvPr>
            <p:ph idx="1"/>
          </p:nvPr>
        </p:nvSpPr>
        <p:spPr>
          <a:xfrm>
            <a:off x="457199" y="2073094"/>
            <a:ext cx="7416802" cy="4053069"/>
          </a:xfrm>
        </p:spPr>
        <p:txBody>
          <a:bodyPr>
            <a:noAutofit/>
          </a:bodyPr>
          <a:lstStyle/>
          <a:p>
            <a:r>
              <a:rPr lang="en-US" sz="2600" dirty="0" err="1" smtClean="0"/>
              <a:t>Proquest</a:t>
            </a:r>
            <a:endParaRPr lang="en-US" sz="2600" dirty="0" smtClean="0"/>
          </a:p>
          <a:p>
            <a:r>
              <a:rPr lang="en-US" sz="2600" dirty="0" smtClean="0"/>
              <a:t>Project Muse </a:t>
            </a:r>
          </a:p>
          <a:p>
            <a:r>
              <a:rPr lang="en-US" sz="2600" dirty="0" err="1" smtClean="0"/>
              <a:t>EBSCOHost</a:t>
            </a:r>
            <a:endParaRPr lang="en-US" sz="2600" dirty="0" smtClean="0"/>
          </a:p>
          <a:p>
            <a:r>
              <a:rPr lang="en-US" sz="2600" dirty="0" err="1" smtClean="0"/>
              <a:t>Swetswise</a:t>
            </a:r>
            <a:endParaRPr lang="en-US" sz="2600" dirty="0" smtClean="0"/>
          </a:p>
          <a:p>
            <a:r>
              <a:rPr lang="en-US" sz="2600" dirty="0" smtClean="0"/>
              <a:t>Factiva</a:t>
            </a:r>
          </a:p>
          <a:p>
            <a:r>
              <a:rPr lang="en-US" sz="2600" dirty="0" smtClean="0"/>
              <a:t>QUT Liaison Librarian’s recommendations are also </a:t>
            </a:r>
            <a:r>
              <a:rPr lang="en-US" sz="2600" dirty="0" smtClean="0">
                <a:hlinkClick r:id="rId2"/>
              </a:rPr>
              <a:t>online</a:t>
            </a:r>
            <a:endParaRPr lang="en-US" sz="2600"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415895"/>
            <a:ext cx="7391401" cy="1143000"/>
          </a:xfrm>
        </p:spPr>
        <p:txBody>
          <a:bodyPr anchor="t"/>
          <a:lstStyle/>
          <a:p>
            <a:r>
              <a:rPr lang="en-US" dirty="0" smtClean="0"/>
              <a:t>Some Journals for Research</a:t>
            </a:r>
            <a:endParaRPr lang="en-US" dirty="0"/>
          </a:p>
        </p:txBody>
      </p:sp>
      <p:sp>
        <p:nvSpPr>
          <p:cNvPr id="3" name="Content Placeholder 2"/>
          <p:cNvSpPr>
            <a:spLocks noGrp="1"/>
          </p:cNvSpPr>
          <p:nvPr>
            <p:ph sz="half" idx="1"/>
          </p:nvPr>
        </p:nvSpPr>
        <p:spPr>
          <a:xfrm>
            <a:off x="457199" y="1558895"/>
            <a:ext cx="3566160" cy="4773956"/>
          </a:xfrm>
        </p:spPr>
        <p:txBody>
          <a:bodyPr>
            <a:normAutofit fontScale="25000" lnSpcReduction="20000"/>
          </a:bodyPr>
          <a:lstStyle/>
          <a:p>
            <a:pPr>
              <a:lnSpc>
                <a:spcPct val="120000"/>
              </a:lnSpc>
            </a:pPr>
            <a:r>
              <a:rPr lang="en-US" sz="6400" u="sng" dirty="0" smtClean="0">
                <a:hlinkClick r:id="rId2"/>
              </a:rPr>
              <a:t>Theory</a:t>
            </a:r>
            <a:r>
              <a:rPr lang="en-US" sz="6400" u="sng" dirty="0" smtClean="0">
                <a:hlinkClick r:id="rId2"/>
              </a:rPr>
              <a:t>, Culture &amp; Society</a:t>
            </a:r>
            <a:endParaRPr lang="en-US" sz="6400" u="sng" dirty="0" smtClean="0"/>
          </a:p>
          <a:p>
            <a:pPr>
              <a:lnSpc>
                <a:spcPct val="120000"/>
              </a:lnSpc>
            </a:pPr>
            <a:r>
              <a:rPr lang="en-US" sz="6400" dirty="0" smtClean="0"/>
              <a:t>European Journal of Communication </a:t>
            </a:r>
          </a:p>
          <a:p>
            <a:pPr>
              <a:lnSpc>
                <a:spcPct val="120000"/>
              </a:lnSpc>
            </a:pPr>
            <a:r>
              <a:rPr lang="en-US" sz="6400" dirty="0" smtClean="0"/>
              <a:t>Bulletin of Science, Technology &amp; Society</a:t>
            </a:r>
          </a:p>
          <a:p>
            <a:pPr>
              <a:lnSpc>
                <a:spcPct val="120000"/>
              </a:lnSpc>
            </a:pPr>
            <a:r>
              <a:rPr lang="en-US" sz="6400" dirty="0" smtClean="0">
                <a:hlinkClick r:id="rId3"/>
              </a:rPr>
              <a:t>First Monday</a:t>
            </a:r>
            <a:r>
              <a:rPr lang="en-US" sz="6400" dirty="0" smtClean="0"/>
              <a:t>, online journal</a:t>
            </a:r>
          </a:p>
          <a:p>
            <a:pPr>
              <a:lnSpc>
                <a:spcPct val="120000"/>
              </a:lnSpc>
            </a:pPr>
            <a:r>
              <a:rPr lang="en-US" sz="6400" dirty="0" smtClean="0">
                <a:hlinkClick r:id="rId4"/>
              </a:rPr>
              <a:t>Journal of Computer-Mediated Communication </a:t>
            </a:r>
            <a:r>
              <a:rPr lang="en-US" sz="6400" dirty="0" smtClean="0"/>
              <a:t>(</a:t>
            </a:r>
            <a:r>
              <a:rPr lang="en-US" sz="6400" dirty="0" err="1" smtClean="0"/>
              <a:t>JCMC</a:t>
            </a:r>
            <a:r>
              <a:rPr lang="en-US" sz="6400" dirty="0" smtClean="0"/>
              <a:t>), online journal</a:t>
            </a:r>
          </a:p>
          <a:p>
            <a:pPr>
              <a:lnSpc>
                <a:spcPct val="120000"/>
              </a:lnSpc>
            </a:pPr>
            <a:r>
              <a:rPr lang="en-US" sz="6400" dirty="0" smtClean="0">
                <a:hlinkClick r:id="rId5"/>
              </a:rPr>
              <a:t>Fibreculture</a:t>
            </a:r>
            <a:r>
              <a:rPr lang="en-US" sz="6400" dirty="0" smtClean="0"/>
              <a:t>, online journal</a:t>
            </a:r>
          </a:p>
          <a:p>
            <a:pPr>
              <a:lnSpc>
                <a:spcPct val="120000"/>
              </a:lnSpc>
            </a:pPr>
            <a:r>
              <a:rPr lang="en-US" sz="6400" dirty="0" smtClean="0">
                <a:hlinkClick r:id="rId6" action="ppaction://hlinkfile"/>
              </a:rPr>
              <a:t>M/C Journal</a:t>
            </a:r>
            <a:r>
              <a:rPr lang="en-US" sz="6400" dirty="0" smtClean="0"/>
              <a:t>, online journal</a:t>
            </a:r>
            <a:endParaRPr lang="en-US" sz="6400" u="sng" dirty="0" smtClean="0"/>
          </a:p>
          <a:p>
            <a:pPr>
              <a:lnSpc>
                <a:spcPct val="120000"/>
              </a:lnSpc>
            </a:pPr>
            <a:r>
              <a:rPr lang="en-US" sz="6400" dirty="0" smtClean="0">
                <a:hlinkClick r:id="rId7"/>
              </a:rPr>
              <a:t>Ctheory</a:t>
            </a:r>
            <a:r>
              <a:rPr lang="en-US" sz="6400" dirty="0" smtClean="0"/>
              <a:t>, online </a:t>
            </a:r>
            <a:r>
              <a:rPr lang="en-US" sz="6400" dirty="0" smtClean="0"/>
              <a:t>journal</a:t>
            </a:r>
          </a:p>
          <a:p>
            <a:pPr>
              <a:lnSpc>
                <a:spcPct val="120000"/>
              </a:lnSpc>
            </a:pPr>
            <a:r>
              <a:rPr lang="en-US" sz="6400" u="sng" dirty="0" smtClean="0">
                <a:hlinkClick r:id="rId8"/>
              </a:rPr>
              <a:t>Discourse &amp; Communication</a:t>
            </a:r>
            <a:r>
              <a:rPr lang="en-US" sz="6400" dirty="0" smtClean="0"/>
              <a:t>  </a:t>
            </a:r>
          </a:p>
          <a:p>
            <a:pPr>
              <a:lnSpc>
                <a:spcPct val="120000"/>
              </a:lnSpc>
            </a:pPr>
            <a:endParaRPr lang="en-US" sz="6400" dirty="0" smtClean="0"/>
          </a:p>
          <a:p>
            <a:pPr>
              <a:lnSpc>
                <a:spcPct val="120000"/>
              </a:lnSpc>
            </a:pPr>
            <a:endParaRPr lang="en-US" sz="4400" dirty="0" smtClean="0"/>
          </a:p>
        </p:txBody>
      </p:sp>
      <p:sp>
        <p:nvSpPr>
          <p:cNvPr id="6" name="Content Placeholder 2"/>
          <p:cNvSpPr>
            <a:spLocks noGrp="1"/>
          </p:cNvSpPr>
          <p:nvPr>
            <p:ph sz="half" idx="1"/>
          </p:nvPr>
        </p:nvSpPr>
        <p:spPr>
          <a:xfrm>
            <a:off x="4452475" y="1620521"/>
            <a:ext cx="3839349" cy="4773956"/>
          </a:xfrm>
        </p:spPr>
        <p:txBody>
          <a:bodyPr>
            <a:normAutofit fontScale="25000" lnSpcReduction="20000"/>
          </a:bodyPr>
          <a:lstStyle/>
          <a:p>
            <a:pPr>
              <a:lnSpc>
                <a:spcPct val="120000"/>
              </a:lnSpc>
            </a:pPr>
            <a:r>
              <a:rPr lang="en-US" sz="6400" u="sng" dirty="0" smtClean="0">
                <a:hlinkClick r:id="rId2"/>
              </a:rPr>
              <a:t>Theory</a:t>
            </a:r>
            <a:r>
              <a:rPr lang="en-US" sz="6400" u="sng" dirty="0" smtClean="0">
                <a:hlinkClick r:id="rId2"/>
              </a:rPr>
              <a:t>, Culture &amp; Society</a:t>
            </a:r>
            <a:endParaRPr lang="en-US" sz="6400" u="sng" dirty="0" smtClean="0"/>
          </a:p>
          <a:p>
            <a:pPr>
              <a:lnSpc>
                <a:spcPct val="120000"/>
              </a:lnSpc>
            </a:pPr>
            <a:r>
              <a:rPr lang="en-US" sz="6400" dirty="0" smtClean="0"/>
              <a:t>European Journal of Communication </a:t>
            </a:r>
          </a:p>
          <a:p>
            <a:pPr>
              <a:lnSpc>
                <a:spcPct val="120000"/>
              </a:lnSpc>
            </a:pPr>
            <a:r>
              <a:rPr lang="en-US" sz="6400" dirty="0" smtClean="0"/>
              <a:t>Bulletin of Science, Technology &amp; Society</a:t>
            </a:r>
          </a:p>
          <a:p>
            <a:pPr>
              <a:lnSpc>
                <a:spcPct val="120000"/>
              </a:lnSpc>
            </a:pPr>
            <a:r>
              <a:rPr lang="en-US" sz="6400" dirty="0" smtClean="0">
                <a:hlinkClick r:id="rId3"/>
              </a:rPr>
              <a:t>First Monday</a:t>
            </a:r>
            <a:r>
              <a:rPr lang="en-US" sz="6400" dirty="0" smtClean="0"/>
              <a:t>, online journal</a:t>
            </a:r>
          </a:p>
          <a:p>
            <a:pPr>
              <a:lnSpc>
                <a:spcPct val="120000"/>
              </a:lnSpc>
            </a:pPr>
            <a:r>
              <a:rPr lang="en-US" sz="6400" dirty="0" smtClean="0">
                <a:hlinkClick r:id="rId4"/>
              </a:rPr>
              <a:t>Journal of Computer-Mediated Communication </a:t>
            </a:r>
            <a:r>
              <a:rPr lang="en-US" sz="6400" dirty="0" smtClean="0"/>
              <a:t>(</a:t>
            </a:r>
            <a:r>
              <a:rPr lang="en-US" sz="6400" dirty="0" err="1" smtClean="0"/>
              <a:t>JCMC</a:t>
            </a:r>
            <a:r>
              <a:rPr lang="en-US" sz="6400" dirty="0" smtClean="0"/>
              <a:t>), online journal</a:t>
            </a:r>
          </a:p>
          <a:p>
            <a:pPr>
              <a:lnSpc>
                <a:spcPct val="120000"/>
              </a:lnSpc>
            </a:pPr>
            <a:r>
              <a:rPr lang="en-US" sz="6400" dirty="0" smtClean="0">
                <a:hlinkClick r:id="rId5"/>
              </a:rPr>
              <a:t>Fibreculture</a:t>
            </a:r>
            <a:r>
              <a:rPr lang="en-US" sz="6400" dirty="0" smtClean="0"/>
              <a:t>, online journal</a:t>
            </a:r>
          </a:p>
          <a:p>
            <a:pPr>
              <a:lnSpc>
                <a:spcPct val="120000"/>
              </a:lnSpc>
            </a:pPr>
            <a:r>
              <a:rPr lang="en-US" sz="6400" dirty="0" smtClean="0">
                <a:hlinkClick r:id="rId6" action="ppaction://hlinkfile"/>
              </a:rPr>
              <a:t>M/C Journal</a:t>
            </a:r>
            <a:r>
              <a:rPr lang="en-US" sz="6400" dirty="0" smtClean="0"/>
              <a:t>, online journal</a:t>
            </a:r>
            <a:endParaRPr lang="en-US" sz="6400" u="sng" dirty="0" smtClean="0"/>
          </a:p>
          <a:p>
            <a:pPr>
              <a:lnSpc>
                <a:spcPct val="120000"/>
              </a:lnSpc>
            </a:pPr>
            <a:r>
              <a:rPr lang="en-US" sz="6400" dirty="0" smtClean="0">
                <a:hlinkClick r:id="rId7"/>
              </a:rPr>
              <a:t>Ctheory</a:t>
            </a:r>
            <a:r>
              <a:rPr lang="en-US" sz="6400" dirty="0" smtClean="0"/>
              <a:t>, online journal</a:t>
            </a:r>
          </a:p>
          <a:p>
            <a:pPr>
              <a:lnSpc>
                <a:spcPct val="120000"/>
              </a:lnSpc>
            </a:pPr>
            <a:endParaRPr lang="en-US" sz="44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2788"/>
            <a:ext cx="8229600" cy="1143000"/>
          </a:xfrm>
        </p:spPr>
        <p:txBody>
          <a:bodyPr anchor="t">
            <a:normAutofit fontScale="90000"/>
          </a:bodyPr>
          <a:lstStyle/>
          <a:p>
            <a:r>
              <a:rPr lang="en-US" sz="3600" dirty="0" smtClean="0"/>
              <a:t>Referencing Management</a:t>
            </a:r>
            <a:r>
              <a:rPr lang="en-US" sz="3600" dirty="0" smtClean="0"/>
              <a:t> </a:t>
            </a:r>
            <a:br>
              <a:rPr lang="en-US" sz="3600" dirty="0" smtClean="0"/>
            </a:br>
            <a:r>
              <a:rPr lang="en-US" sz="3600" dirty="0" smtClean="0"/>
              <a:t>Software</a:t>
            </a:r>
            <a:endParaRPr lang="en-US" sz="3600" dirty="0"/>
          </a:p>
        </p:txBody>
      </p:sp>
      <p:sp>
        <p:nvSpPr>
          <p:cNvPr id="3" name="Content Placeholder 2"/>
          <p:cNvSpPr>
            <a:spLocks noGrp="1"/>
          </p:cNvSpPr>
          <p:nvPr>
            <p:ph idx="1"/>
          </p:nvPr>
        </p:nvSpPr>
        <p:spPr>
          <a:xfrm>
            <a:off x="457200" y="1985499"/>
            <a:ext cx="8229600" cy="3819535"/>
          </a:xfrm>
        </p:spPr>
        <p:txBody>
          <a:bodyPr>
            <a:normAutofit/>
          </a:bodyPr>
          <a:lstStyle/>
          <a:p>
            <a:r>
              <a:rPr lang="en-US" sz="2400" dirty="0" smtClean="0">
                <a:hlinkClick r:id="rId2"/>
              </a:rPr>
              <a:t>EndNote</a:t>
            </a:r>
            <a:r>
              <a:rPr lang="en-US" sz="2400" dirty="0" smtClean="0"/>
              <a:t>:</a:t>
            </a:r>
            <a:r>
              <a:rPr lang="en-US" sz="2400" dirty="0" smtClean="0"/>
              <a:t> </a:t>
            </a:r>
            <a:r>
              <a:rPr lang="en-US" sz="2400" dirty="0" smtClean="0"/>
              <a:t>software and training available to current QUT students</a:t>
            </a:r>
          </a:p>
          <a:p>
            <a:r>
              <a:rPr lang="en-US" sz="2400" dirty="0" err="1" smtClean="0"/>
              <a:t>Zotero</a:t>
            </a:r>
            <a:r>
              <a:rPr lang="en-US" sz="2400" dirty="0" smtClean="0"/>
              <a:t>:</a:t>
            </a:r>
            <a:r>
              <a:rPr lang="en-US" sz="2400" dirty="0" smtClean="0"/>
              <a:t> </a:t>
            </a:r>
            <a:r>
              <a:rPr lang="en-US" sz="2400" dirty="0" smtClean="0"/>
              <a:t>online, free and integrated into Firefox. No training from QUT</a:t>
            </a:r>
          </a:p>
          <a:p>
            <a:endParaRPr lang="en-US" sz="2400" dirty="0"/>
          </a:p>
        </p:txBody>
      </p:sp>
      <p:pic>
        <p:nvPicPr>
          <p:cNvPr id="4" name="Picture 3" descr="Screen shot 2010-09-08 at 2.23.08 PM.png"/>
          <p:cNvPicPr>
            <a:picLocks noChangeAspect="1"/>
          </p:cNvPicPr>
          <p:nvPr/>
        </p:nvPicPr>
        <p:blipFill>
          <a:blip r:embed="rId3"/>
          <a:stretch>
            <a:fillRect/>
          </a:stretch>
        </p:blipFill>
        <p:spPr>
          <a:xfrm>
            <a:off x="3449848" y="3775106"/>
            <a:ext cx="5495471" cy="2907706"/>
          </a:xfrm>
          <a:prstGeom prst="rect">
            <a:avLst/>
          </a:prstGeom>
        </p:spPr>
      </p:pic>
    </p:spTree>
  </p:cSld>
  <p:clrMapOvr>
    <a:masterClrMapping/>
  </p:clrMapOvr>
</p:sld>
</file>

<file path=ppt/theme/theme1.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majorFont>
      <a:minorFont>
        <a:latin typeface="Century Gothic"/>
        <a:ea typeface=""/>
        <a:cs typeface=""/>
        <a:font script="Jpan" typeface="メイリオ"/>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Plaza.thmx</Template>
  <TotalTime>202</TotalTime>
  <Words>1143</Words>
  <Application>Microsoft Macintosh PowerPoint</Application>
  <PresentationFormat>On-screen Show (4:3)</PresentationFormat>
  <Paragraphs>96</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Plaza</vt:lpstr>
      <vt:lpstr>The World of Connections</vt:lpstr>
      <vt:lpstr>Please Note:    </vt:lpstr>
      <vt:lpstr>Agenda</vt:lpstr>
      <vt:lpstr>Assignment 1: Individual Wiki Contributions</vt:lpstr>
      <vt:lpstr>Please Note:   No lecture this week.  </vt:lpstr>
      <vt:lpstr>Please Note:   No lectures or tutorials during the week of  27 Sept. - 1 Oct.  </vt:lpstr>
      <vt:lpstr>Databases to start your research from</vt:lpstr>
      <vt:lpstr>Some Journals for Research</vt:lpstr>
      <vt:lpstr>Referencing Management  Software</vt:lpstr>
      <vt:lpstr>Tutorial Exercise</vt:lpstr>
      <vt:lpstr>Reflective Questions</vt:lpstr>
      <vt:lpstr>Week 10 Readings</vt:lpstr>
      <vt:lpstr>Slide 13</vt:lpstr>
      <vt:lpstr>Slide 14</vt:lpstr>
      <vt:lpstr>“Media as mediating human relationships.…When media changes, human relationships change”  (Michael Wesch, 2009)</vt:lpstr>
      <vt:lpstr>Slide 16</vt:lpstr>
      <vt:lpstr>Slide 17</vt:lpstr>
      <vt:lpstr>NumaNuma…Infectious Happiness</vt:lpstr>
      <vt:lpstr>The Machine is Us/ing Us</vt:lpstr>
      <vt:lpstr>Your turn – what do you watch on YouTube?   Come up and show us.</vt:lpstr>
    </vt:vector>
  </TitlesOfParts>
  <Company>QUT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World of Connections</dc:title>
  <dc:creator>Krystina Benson</dc:creator>
  <cp:lastModifiedBy>Krystina Benson</cp:lastModifiedBy>
  <cp:revision>8</cp:revision>
  <dcterms:created xsi:type="dcterms:W3CDTF">2010-09-19T23:18:28Z</dcterms:created>
  <dcterms:modified xsi:type="dcterms:W3CDTF">2010-09-20T02:41:08Z</dcterms:modified>
</cp:coreProperties>
</file>