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60" r:id="rId3"/>
    <p:sldId id="257" r:id="rId4"/>
    <p:sldId id="263" r:id="rId5"/>
    <p:sldId id="264" r:id="rId6"/>
    <p:sldId id="258" r:id="rId7"/>
    <p:sldId id="265" r:id="rId8"/>
    <p:sldId id="267" r:id="rId9"/>
    <p:sldId id="266" r:id="rId10"/>
    <p:sldId id="262" r:id="rId11"/>
    <p:sldId id="261" r:id="rId12"/>
    <p:sldId id="268" r:id="rId13"/>
    <p:sldId id="259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napVertSplitter="1">
    <p:restoredLeft sz="15658" autoAdjust="0"/>
    <p:restoredTop sz="94687" autoAdjust="0"/>
  </p:normalViewPr>
  <p:slideViewPr>
    <p:cSldViewPr>
      <p:cViewPr varScale="1">
        <p:scale>
          <a:sx n="87" d="100"/>
          <a:sy n="87" d="100"/>
        </p:scale>
        <p:origin x="-9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A3BEB0-D855-2049-AB58-3B5D6F732AEA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E8A86-99E5-444B-914F-58E9F0A8B5F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BFAFA8-104E-5546-B3CC-5E2E451013B0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F9FE1-B86E-C14F-87F5-85C1481F483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D0AEB2-BD50-C14C-B3C3-33780D489FDC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C86ED-3427-034A-A354-DD324DDD3CE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C85594-E7C4-CB41-B757-075F0F1A7351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E7A9F-B500-4B4A-904E-BBD94ACC8BC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CCDF11-69E5-2C4F-8AF3-D745A8C6C501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5BC8E-56D4-B644-86CB-707448CFAE8D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F7AA4B-F9CC-EA4D-8A19-50E862F734F7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93D601-0FED-7443-9439-99B0E523221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4C545E-A1D6-C347-A84E-5A4A3B1FF00F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0E361-9B74-554E-AE27-650052DBAE6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ED1BE1-69D2-2443-B5D9-A3BC5BB5A026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D7540-745E-2E41-9290-DC5FF658405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089662-AD90-504E-A3A8-27AB072330A9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09568-9666-8146-B77A-82898A18963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D3DEF3-9BAC-D340-B482-0F51A8CCF63B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B9BD3-E7FA-B344-81C5-5CD2977B7E4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0D5C6-0A51-0142-BEF3-DB8A37263353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80062-45B3-024D-99E0-62B9072566F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2A20E89-0D8E-BA47-B92E-0386E4C77A54}" type="datetimeFigureOut">
              <a:rPr lang="fr-FR"/>
              <a:pPr/>
              <a:t>8/2/10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9D7A976B-1623-ED43-8DBD-5AA36FD258EB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aptop.org/en/" TargetMode="External"/><Relationship Id="rId4" Type="http://schemas.openxmlformats.org/officeDocument/2006/relationships/hyperlink" Target="http://news.cnet.com/8301-17939_109-10374831-2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hyperlink" Target="http://www.yougetsignal.com/tools/visual-tracert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hyperlink" Target="http://irititja.co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tacommunications.com/map/gfp.html" TargetMode="External"/><Relationship Id="rId4" Type="http://schemas.openxmlformats.org/officeDocument/2006/relationships/hyperlink" Target="http://www.telegeography.com/product-info/map_internet/images/internet_map_2010_lg.png" TargetMode="External"/><Relationship Id="rId5" Type="http://schemas.openxmlformats.org/officeDocument/2006/relationships/hyperlink" Target="http://www.isp-planet.com/img/backbones/savvis_logo-full.jpg" TargetMode="External"/><Relationship Id="rId6" Type="http://schemas.openxmlformats.org/officeDocument/2006/relationships/hyperlink" Target="http://blogs.educationau.edu.au/ksmith/2008/12/17/australian-internet-access-how-good-is-it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hyperlink" Target="http://www.utwente.nl/gw/vandijk/research/digital_divide/Digital_Divide_overigen/a_framework_for_digital_divide.doc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143000" y="5072063"/>
            <a:ext cx="6786563" cy="1000125"/>
          </a:xfrm>
        </p:spPr>
        <p:txBody>
          <a:bodyPr/>
          <a:lstStyle/>
          <a:p>
            <a:pPr algn="l" eaLnBrk="1" hangingPunct="1"/>
            <a:r>
              <a:rPr lang="fr-CA" sz="4200" dirty="0" err="1" smtClean="0"/>
              <a:t>Geographies</a:t>
            </a:r>
            <a:r>
              <a:rPr lang="fr-CA" sz="4200" dirty="0" smtClean="0"/>
              <a:t> of New Media</a:t>
            </a:r>
            <a:endParaRPr lang="fr-FR" sz="4200" dirty="0"/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219200" y="5857875"/>
            <a:ext cx="5638800" cy="785813"/>
          </a:xfrm>
        </p:spPr>
        <p:txBody>
          <a:bodyPr/>
          <a:lstStyle/>
          <a:p>
            <a:pPr algn="l" eaLnBrk="1" hangingPunct="1"/>
            <a:r>
              <a:rPr lang="fr-CA" sz="2400" dirty="0" err="1" smtClean="0">
                <a:solidFill>
                  <a:schemeClr val="tx1"/>
                </a:solidFill>
              </a:rPr>
              <a:t>KCB202</a:t>
            </a:r>
            <a:r>
              <a:rPr lang="fr-CA" sz="2400" dirty="0" smtClean="0">
                <a:solidFill>
                  <a:schemeClr val="tx1"/>
                </a:solidFill>
              </a:rPr>
              <a:t> </a:t>
            </a:r>
            <a:r>
              <a:rPr lang="fr-CA" sz="2400" dirty="0" err="1" smtClean="0">
                <a:solidFill>
                  <a:schemeClr val="tx1"/>
                </a:solidFill>
              </a:rPr>
              <a:t>Week</a:t>
            </a:r>
            <a:r>
              <a:rPr lang="fr-CA" sz="2400" dirty="0" smtClean="0">
                <a:solidFill>
                  <a:schemeClr val="tx1"/>
                </a:solidFill>
              </a:rPr>
              <a:t> 3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smtClean="0"/>
              <a:t>The Relevance of </a:t>
            </a:r>
            <a:r>
              <a:rPr lang="fr-CA" dirty="0" err="1" smtClean="0"/>
              <a:t>Geography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525963"/>
          </a:xfrm>
        </p:spPr>
        <p:txBody>
          <a:bodyPr/>
          <a:lstStyle/>
          <a:p>
            <a:pPr eaLnBrk="1" hangingPunct="1"/>
            <a:r>
              <a:rPr lang="fr-FR" sz="2800" dirty="0" smtClean="0"/>
              <a:t>One </a:t>
            </a:r>
            <a:r>
              <a:rPr lang="fr-FR" sz="2800" dirty="0" err="1" smtClean="0"/>
              <a:t>laptop</a:t>
            </a:r>
            <a:r>
              <a:rPr lang="fr-FR" sz="2800" dirty="0" smtClean="0"/>
              <a:t> per </a:t>
            </a:r>
            <a:r>
              <a:rPr lang="fr-FR" sz="2800" dirty="0" err="1" smtClean="0"/>
              <a:t>child</a:t>
            </a:r>
            <a:r>
              <a:rPr lang="fr-FR" sz="2800" dirty="0" smtClean="0"/>
              <a:t>: </a:t>
            </a:r>
            <a:r>
              <a:rPr lang="en-US" sz="2800" dirty="0" smtClean="0">
                <a:hlinkClick r:id="rId3"/>
              </a:rPr>
              <a:t>http://laptop.org/en/</a:t>
            </a:r>
            <a:r>
              <a:rPr lang="en-US" sz="2800" dirty="0" smtClean="0"/>
              <a:t> </a:t>
            </a:r>
            <a:endParaRPr lang="fr-FR" sz="2800" dirty="0" smtClean="0"/>
          </a:p>
          <a:p>
            <a:pPr eaLnBrk="1" hangingPunct="1"/>
            <a:r>
              <a:rPr lang="en-US" sz="2800" dirty="0" smtClean="0"/>
              <a:t>Finland – Broadband as Constitutional </a:t>
            </a:r>
            <a:r>
              <a:rPr lang="en-US" sz="2800" dirty="0" err="1" smtClean="0"/>
              <a:t>right</a:t>
            </a:r>
            <a:r>
              <a:rPr lang="en-US" sz="2800" dirty="0" err="1" smtClean="0">
                <a:hlinkClick r:id="rId4"/>
              </a:rPr>
              <a:t>http://news.cnet.com/8301-17939_109-10374831-2.html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What can you find? Find a story &amp; relate to geography</a:t>
            </a:r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smtClean="0"/>
              <a:t>Visual </a:t>
            </a:r>
            <a:r>
              <a:rPr lang="fr-CA" dirty="0" err="1" smtClean="0"/>
              <a:t>Traceroute</a:t>
            </a:r>
            <a:endParaRPr lang="fr-FR" dirty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Visit: </a:t>
            </a:r>
            <a:r>
              <a:rPr lang="en-US" u="sng" dirty="0" smtClean="0">
                <a:hlinkClick r:id="rId3"/>
              </a:rPr>
              <a:t>http://www.yougetsignal.com/tools/visual-tracert</a:t>
            </a:r>
            <a:r>
              <a:rPr lang="en-US" dirty="0" smtClean="0"/>
              <a:t> </a:t>
            </a:r>
          </a:p>
          <a:p>
            <a:pPr eaLnBrk="1" hangingPunct="1"/>
            <a:r>
              <a:rPr lang="en-US" dirty="0" smtClean="0"/>
              <a:t>Check out: </a:t>
            </a:r>
            <a:r>
              <a:rPr lang="en-US" dirty="0" err="1" smtClean="0"/>
              <a:t>www.sohu.com</a:t>
            </a:r>
            <a:r>
              <a:rPr lang="en-US" dirty="0" smtClean="0"/>
              <a:t>  or </a:t>
            </a:r>
            <a:r>
              <a:rPr lang="en-US" dirty="0" err="1" smtClean="0"/>
              <a:t>youkou.com</a:t>
            </a:r>
            <a:r>
              <a:rPr lang="en-US" dirty="0" smtClean="0"/>
              <a:t> </a:t>
            </a:r>
            <a:r>
              <a:rPr lang="en-US" dirty="0" err="1" smtClean="0"/>
              <a:t>piratebay.com</a:t>
            </a:r>
            <a:r>
              <a:rPr lang="en-US" dirty="0" smtClean="0"/>
              <a:t> and </a:t>
            </a:r>
            <a:r>
              <a:rPr lang="en-US" dirty="0" err="1" smtClean="0"/>
              <a:t>tata.com</a:t>
            </a:r>
            <a:endParaRPr lang="en-US" dirty="0" smtClean="0"/>
          </a:p>
          <a:p>
            <a:pPr eaLnBrk="1" hangingPunct="1"/>
            <a:r>
              <a:rPr lang="en-US" dirty="0" smtClean="0"/>
              <a:t>Where are these websites based? </a:t>
            </a:r>
          </a:p>
          <a:p>
            <a:pPr algn="just" eaLnBrk="1" hangingPunct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eaLnBrk="1" hangingPunct="1"/>
            <a:r>
              <a:rPr lang="fr-CA" dirty="0" smtClean="0"/>
              <a:t>Questions </a:t>
            </a:r>
            <a:r>
              <a:rPr lang="fr-CA" dirty="0" err="1" smtClean="0"/>
              <a:t>from</a:t>
            </a:r>
            <a:r>
              <a:rPr lang="fr-CA" dirty="0" smtClean="0"/>
              <a:t> Last </a:t>
            </a:r>
            <a:r>
              <a:rPr lang="fr-CA" dirty="0" err="1" smtClean="0"/>
              <a:t>Week</a:t>
            </a:r>
            <a:r>
              <a:rPr lang="fr-CA" dirty="0" smtClean="0"/>
              <a:t>:</a:t>
            </a:r>
            <a:endParaRPr lang="fr-FR" dirty="0"/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pPr eaLnBrk="1" hangingPunct="1"/>
            <a:r>
              <a:rPr lang="fr-FR" dirty="0" smtClean="0"/>
              <a:t>Check out </a:t>
            </a:r>
            <a:r>
              <a:rPr lang="fr-FR" dirty="0" err="1" smtClean="0"/>
              <a:t>your</a:t>
            </a:r>
            <a:r>
              <a:rPr lang="fr-FR" dirty="0" smtClean="0"/>
              <a:t> permissions…on the </a:t>
            </a:r>
            <a:r>
              <a:rPr lang="fr-FR" dirty="0" err="1" smtClean="0"/>
              <a:t>wiki</a:t>
            </a:r>
            <a:r>
              <a:rPr lang="fr-FR" dirty="0" smtClean="0"/>
              <a:t> –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 have organiser </a:t>
            </a:r>
            <a:r>
              <a:rPr lang="fr-FR" dirty="0" err="1" smtClean="0"/>
              <a:t>access</a:t>
            </a:r>
            <a:endParaRPr lang="fr-FR" dirty="0" smtClean="0"/>
          </a:p>
          <a:p>
            <a:pPr eaLnBrk="1" hangingPunct="1"/>
            <a:r>
              <a:rPr lang="fr-FR" dirty="0" err="1" smtClean="0"/>
              <a:t>Assignment</a:t>
            </a:r>
            <a:r>
              <a:rPr lang="fr-FR" dirty="0" smtClean="0"/>
              <a:t> 1: Do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posts</a:t>
            </a:r>
            <a:r>
              <a:rPr lang="fr-FR" dirty="0" smtClean="0"/>
              <a:t> Harvard Style</a:t>
            </a:r>
          </a:p>
          <a:p>
            <a:pPr eaLnBrk="1" hangingPunct="1"/>
            <a:r>
              <a:rPr lang="fr-FR" dirty="0" err="1" smtClean="0"/>
              <a:t>Assignment</a:t>
            </a:r>
            <a:r>
              <a:rPr lang="fr-FR" dirty="0" smtClean="0"/>
              <a:t> 2: It </a:t>
            </a:r>
            <a:r>
              <a:rPr lang="fr-FR" dirty="0" err="1" smtClean="0"/>
              <a:t>is</a:t>
            </a:r>
            <a:r>
              <a:rPr lang="fr-FR" dirty="0" smtClean="0"/>
              <a:t> a group </a:t>
            </a:r>
            <a:r>
              <a:rPr lang="fr-FR" dirty="0" err="1" smtClean="0"/>
              <a:t>evaluation</a:t>
            </a:r>
            <a:r>
              <a:rPr lang="fr-FR" dirty="0" smtClean="0"/>
              <a:t> – </a:t>
            </a:r>
            <a:r>
              <a:rPr lang="fr-FR" dirty="0" err="1" smtClean="0"/>
              <a:t>assessing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wiki</a:t>
            </a:r>
            <a:r>
              <a:rPr lang="fr-FR" dirty="0" smtClean="0"/>
              <a:t> as a class</a:t>
            </a:r>
          </a:p>
          <a:p>
            <a:pPr eaLnBrk="1" hangingPunct="1"/>
            <a:endParaRPr lang="fr-FR" dirty="0" smtClean="0"/>
          </a:p>
          <a:p>
            <a:pPr eaLnBrk="1" hangingPunct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eaLnBrk="1" hangingPunct="1"/>
            <a:r>
              <a:rPr lang="fr-CA" dirty="0" err="1" smtClean="0"/>
              <a:t>Wiki</a:t>
            </a:r>
            <a:r>
              <a:rPr lang="fr-CA" dirty="0" smtClean="0"/>
              <a:t> Time</a:t>
            </a:r>
            <a:endParaRPr lang="fr-FR" dirty="0"/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pPr eaLnBrk="1" hangingPunct="1"/>
            <a:r>
              <a:rPr lang="fr-FR" dirty="0" smtClean="0"/>
              <a:t>Check out </a:t>
            </a:r>
            <a:r>
              <a:rPr lang="fr-FR" dirty="0" err="1" smtClean="0"/>
              <a:t>your</a:t>
            </a:r>
            <a:r>
              <a:rPr lang="fr-FR" dirty="0" smtClean="0"/>
              <a:t> permissions…</a:t>
            </a:r>
          </a:p>
          <a:p>
            <a:pPr eaLnBrk="1" hangingPunct="1"/>
            <a:r>
              <a:rPr lang="fr-FR" dirty="0" err="1" smtClean="0"/>
              <a:t>Don’t</a:t>
            </a:r>
            <a:r>
              <a:rPr lang="fr-FR" dirty="0" smtClean="0"/>
              <a:t> </a:t>
            </a:r>
            <a:r>
              <a:rPr lang="fr-FR" dirty="0" err="1" smtClean="0"/>
              <a:t>forget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week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the first </a:t>
            </a:r>
            <a:r>
              <a:rPr lang="fr-FR" dirty="0" err="1" smtClean="0"/>
              <a:t>week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a post to the </a:t>
            </a:r>
            <a:r>
              <a:rPr lang="fr-FR" dirty="0" err="1" smtClean="0"/>
              <a:t>Wiki</a:t>
            </a:r>
            <a:endParaRPr lang="fr-FR" dirty="0" smtClean="0"/>
          </a:p>
          <a:p>
            <a:pPr eaLnBrk="1" hangingPunct="1"/>
            <a:r>
              <a:rPr lang="fr-FR" dirty="0" smtClean="0"/>
              <a:t>Feedback </a:t>
            </a:r>
            <a:r>
              <a:rPr lang="fr-FR" dirty="0" err="1" smtClean="0"/>
              <a:t>week</a:t>
            </a:r>
            <a:r>
              <a:rPr lang="fr-FR" dirty="0" smtClean="0"/>
              <a:t> 5 – I </a:t>
            </a:r>
            <a:r>
              <a:rPr lang="fr-FR" dirty="0" err="1" smtClean="0"/>
              <a:t>suggest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generate</a:t>
            </a:r>
            <a:r>
              <a:rPr lang="fr-FR" dirty="0" smtClean="0"/>
              <a:t> a post to </a:t>
            </a:r>
            <a:r>
              <a:rPr lang="fr-FR" dirty="0" err="1" smtClean="0"/>
              <a:t>make</a:t>
            </a:r>
            <a:r>
              <a:rPr lang="fr-FR" dirty="0" smtClean="0"/>
              <a:t> use of </a:t>
            </a:r>
            <a:r>
              <a:rPr lang="fr-FR" dirty="0" err="1" smtClean="0"/>
              <a:t>it</a:t>
            </a:r>
            <a:endParaRPr lang="fr-FR" dirty="0" smtClean="0"/>
          </a:p>
          <a:p>
            <a:pPr eaLnBrk="1" hangingPunct="1"/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eaLnBrk="1" hangingPunct="1"/>
            <a:r>
              <a:rPr lang="fr-CA" dirty="0" smtClean="0"/>
              <a:t>Agenda</a:t>
            </a:r>
            <a:endParaRPr lang="fr-FR" dirty="0"/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pPr eaLnBrk="1" hangingPunct="1"/>
            <a:r>
              <a:rPr lang="fr-FR" dirty="0" err="1" smtClean="0"/>
              <a:t>Attendance</a:t>
            </a:r>
            <a:endParaRPr lang="fr-FR" dirty="0" smtClean="0"/>
          </a:p>
          <a:p>
            <a:pPr eaLnBrk="1" hangingPunct="1"/>
            <a:r>
              <a:rPr lang="fr-FR" dirty="0" smtClean="0"/>
              <a:t>Relevance of </a:t>
            </a:r>
            <a:r>
              <a:rPr lang="fr-FR" dirty="0" err="1" smtClean="0"/>
              <a:t>G</a:t>
            </a:r>
            <a:r>
              <a:rPr lang="fr-FR" dirty="0" err="1" smtClean="0"/>
              <a:t>eography</a:t>
            </a:r>
            <a:r>
              <a:rPr lang="fr-FR" dirty="0" smtClean="0"/>
              <a:t> to the future of new media</a:t>
            </a:r>
          </a:p>
          <a:p>
            <a:pPr eaLnBrk="1" hangingPunct="1"/>
            <a:r>
              <a:rPr lang="fr-FR" dirty="0" err="1" smtClean="0"/>
              <a:t>Readings</a:t>
            </a:r>
            <a:r>
              <a:rPr lang="fr-FR" dirty="0" smtClean="0"/>
              <a:t> &amp; </a:t>
            </a:r>
            <a:r>
              <a:rPr lang="fr-FR" dirty="0" err="1" smtClean="0"/>
              <a:t>Activities</a:t>
            </a:r>
            <a:endParaRPr lang="fr-FR" dirty="0" smtClean="0"/>
          </a:p>
          <a:p>
            <a:pPr eaLnBrk="1" hangingPunct="1"/>
            <a:r>
              <a:rPr lang="fr-FR" dirty="0" err="1" smtClean="0"/>
              <a:t>Wiki</a:t>
            </a:r>
            <a:r>
              <a:rPr lang="fr-FR" dirty="0" smtClean="0"/>
              <a:t> Time</a:t>
            </a:r>
          </a:p>
          <a:p>
            <a:pPr eaLnBrk="1" hangingPunct="1"/>
            <a:r>
              <a:rPr lang="fr-FR" dirty="0" smtClean="0"/>
              <a:t>Consultation time for </a:t>
            </a:r>
            <a:r>
              <a:rPr lang="fr-FR" dirty="0" err="1" smtClean="0"/>
              <a:t>topic</a:t>
            </a:r>
            <a:r>
              <a:rPr lang="fr-FR" dirty="0" smtClean="0"/>
              <a:t> </a:t>
            </a:r>
            <a:r>
              <a:rPr lang="fr-FR" dirty="0" err="1" smtClean="0"/>
              <a:t>selection</a:t>
            </a:r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smtClean="0"/>
              <a:t>The Relevance of </a:t>
            </a:r>
            <a:r>
              <a:rPr lang="fr-CA" dirty="0" err="1" smtClean="0"/>
              <a:t>Geography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525963"/>
          </a:xfrm>
        </p:spPr>
        <p:txBody>
          <a:bodyPr/>
          <a:lstStyle/>
          <a:p>
            <a:pPr eaLnBrk="1" hangingPunct="1"/>
            <a:endParaRPr lang="fr-FR" sz="2800" dirty="0" smtClean="0"/>
          </a:p>
          <a:p>
            <a:pPr eaLnBrk="1" hangingPunct="1"/>
            <a:r>
              <a:rPr lang="fr-FR" sz="2800" dirty="0" smtClean="0"/>
              <a:t>How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geography</a:t>
            </a:r>
            <a:r>
              <a:rPr lang="fr-FR" sz="2800" dirty="0" smtClean="0"/>
              <a:t> relevant to new media?</a:t>
            </a:r>
          </a:p>
          <a:p>
            <a:pPr eaLnBrk="1" hangingPunct="1"/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err="1" smtClean="0"/>
              <a:t>What</a:t>
            </a:r>
            <a:r>
              <a:rPr lang="fr-CA" dirty="0" smtClean="0"/>
              <a:t> </a:t>
            </a:r>
            <a:r>
              <a:rPr lang="fr-CA" dirty="0" err="1" smtClean="0"/>
              <a:t>is</a:t>
            </a:r>
            <a:r>
              <a:rPr lang="fr-CA" dirty="0" smtClean="0"/>
              <a:t> the </a:t>
            </a:r>
            <a:r>
              <a:rPr lang="fr-CA" dirty="0" err="1" smtClean="0"/>
              <a:t>relationship</a:t>
            </a:r>
            <a:r>
              <a:rPr lang="fr-CA" dirty="0" smtClean="0"/>
              <a:t> </a:t>
            </a:r>
            <a:r>
              <a:rPr lang="fr-CA" dirty="0" err="1" smtClean="0"/>
              <a:t>between</a:t>
            </a:r>
            <a:r>
              <a:rPr lang="fr-CA" dirty="0" smtClean="0"/>
              <a:t> new media and: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828800"/>
            <a:ext cx="7472362" cy="4297363"/>
          </a:xfrm>
        </p:spPr>
        <p:txBody>
          <a:bodyPr/>
          <a:lstStyle/>
          <a:p>
            <a:pPr eaLnBrk="1" hangingPunct="1"/>
            <a:r>
              <a:rPr lang="fr-FR" sz="2800" dirty="0" smtClean="0"/>
              <a:t>Cultural </a:t>
            </a:r>
          </a:p>
          <a:p>
            <a:pPr eaLnBrk="1" hangingPunct="1"/>
            <a:r>
              <a:rPr lang="fr-FR" sz="2800" dirty="0" err="1" smtClean="0"/>
              <a:t>P</a:t>
            </a:r>
            <a:r>
              <a:rPr lang="fr-FR" sz="2800" dirty="0" err="1" smtClean="0"/>
              <a:t>hysical</a:t>
            </a:r>
            <a:endParaRPr lang="fr-FR" sz="2800" dirty="0" smtClean="0"/>
          </a:p>
          <a:p>
            <a:pPr eaLnBrk="1" hangingPunct="1"/>
            <a:r>
              <a:rPr lang="fr-FR" sz="2800" dirty="0" err="1" smtClean="0"/>
              <a:t>Political</a:t>
            </a:r>
            <a:endParaRPr lang="fr-FR" sz="2800" dirty="0" smtClean="0"/>
          </a:p>
          <a:p>
            <a:pPr eaLnBrk="1" hangingPunct="1"/>
            <a:r>
              <a:rPr lang="fr-FR" sz="2800" dirty="0" err="1" smtClean="0"/>
              <a:t>Economic</a:t>
            </a:r>
            <a:endParaRPr lang="fr-FR" sz="2800" dirty="0" smtClean="0"/>
          </a:p>
          <a:p>
            <a:pPr eaLnBrk="1" hangingPunct="1"/>
            <a:r>
              <a:rPr lang="fr-FR" sz="2800" dirty="0" err="1" smtClean="0"/>
              <a:t>L</a:t>
            </a:r>
            <a:r>
              <a:rPr lang="fr-FR" sz="2800" dirty="0" err="1" smtClean="0"/>
              <a:t>inguistic</a:t>
            </a:r>
            <a:endParaRPr lang="fr-FR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err="1" smtClean="0"/>
              <a:t>From</a:t>
            </a:r>
            <a:r>
              <a:rPr lang="fr-CA" dirty="0" smtClean="0"/>
              <a:t> the </a:t>
            </a:r>
            <a:r>
              <a:rPr lang="fr-CA" dirty="0" err="1" smtClean="0"/>
              <a:t>readings</a:t>
            </a:r>
            <a:r>
              <a:rPr lang="fr-CA" dirty="0" smtClean="0"/>
              <a:t>…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828800"/>
            <a:ext cx="7472362" cy="4297363"/>
          </a:xfrm>
        </p:spPr>
        <p:txBody>
          <a:bodyPr/>
          <a:lstStyle/>
          <a:p>
            <a:pPr eaLnBrk="1" hangingPunct="1"/>
            <a:r>
              <a:rPr lang="fr-FR" sz="2800" dirty="0" smtClean="0"/>
              <a:t>«</a:t>
            </a:r>
            <a:r>
              <a:rPr lang="fr-FR" sz="2800" dirty="0" err="1" smtClean="0"/>
              <a:t>Africa</a:t>
            </a:r>
            <a:r>
              <a:rPr lang="fr-FR" sz="2800" dirty="0" smtClean="0"/>
              <a:t>, more </a:t>
            </a:r>
            <a:r>
              <a:rPr lang="fr-FR" sz="2800" dirty="0" err="1" smtClean="0"/>
              <a:t>than</a:t>
            </a:r>
            <a:r>
              <a:rPr lang="fr-FR" sz="2800" dirty="0" smtClean="0"/>
              <a:t> </a:t>
            </a:r>
            <a:r>
              <a:rPr lang="fr-FR" sz="2800" dirty="0" err="1" smtClean="0"/>
              <a:t>any</a:t>
            </a:r>
            <a:r>
              <a:rPr lang="fr-FR" sz="2800" dirty="0" smtClean="0"/>
              <a:t> </a:t>
            </a:r>
            <a:r>
              <a:rPr lang="fr-FR" sz="2800" dirty="0" err="1" smtClean="0"/>
              <a:t>other</a:t>
            </a:r>
            <a:r>
              <a:rPr lang="fr-FR" sz="2800" dirty="0" smtClean="0"/>
              <a:t> continent,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vulnerable</a:t>
            </a:r>
            <a:r>
              <a:rPr lang="fr-FR" sz="2800" dirty="0" smtClean="0"/>
              <a:t> to a cultural tidal </a:t>
            </a:r>
            <a:r>
              <a:rPr lang="fr-FR" sz="2800" dirty="0" err="1" smtClean="0"/>
              <a:t>wave</a:t>
            </a:r>
            <a:r>
              <a:rPr lang="fr-FR" sz="2800" dirty="0" smtClean="0"/>
              <a:t> </a:t>
            </a:r>
            <a:r>
              <a:rPr lang="fr-FR" sz="2800" dirty="0" err="1" smtClean="0"/>
              <a:t>coming</a:t>
            </a:r>
            <a:r>
              <a:rPr lang="fr-FR" sz="2800" dirty="0" smtClean="0"/>
              <a:t>  out of the </a:t>
            </a:r>
            <a:r>
              <a:rPr lang="fr-FR" sz="2800" dirty="0" err="1" smtClean="0"/>
              <a:t>North</a:t>
            </a:r>
            <a:r>
              <a:rPr lang="fr-FR" sz="2800" dirty="0" smtClean="0"/>
              <a:t> » (Brunet et al, 2002).</a:t>
            </a:r>
          </a:p>
          <a:p>
            <a:pPr eaLnBrk="1" hangingPunct="1"/>
            <a:r>
              <a:rPr lang="fr-FR" sz="2800" dirty="0" err="1" smtClean="0"/>
              <a:t>Comparison</a:t>
            </a:r>
            <a:r>
              <a:rPr lang="fr-FR" sz="2800" dirty="0" smtClean="0"/>
              <a:t> of internet to </a:t>
            </a:r>
            <a:r>
              <a:rPr lang="fr-FR" sz="2800" dirty="0" err="1" smtClean="0"/>
              <a:t>other</a:t>
            </a:r>
            <a:r>
              <a:rPr lang="fr-FR" sz="2800" dirty="0" smtClean="0"/>
              <a:t> technologies – </a:t>
            </a:r>
            <a:r>
              <a:rPr lang="fr-FR" sz="2800" dirty="0" err="1" smtClean="0"/>
              <a:t>what</a:t>
            </a:r>
            <a:r>
              <a:rPr lang="fr-FR" sz="2800" dirty="0" smtClean="0"/>
              <a:t> </a:t>
            </a:r>
            <a:r>
              <a:rPr lang="fr-FR" sz="2800" dirty="0" err="1" smtClean="0"/>
              <a:t>might</a:t>
            </a:r>
            <a:r>
              <a:rPr lang="fr-FR" sz="2800" dirty="0" smtClean="0"/>
              <a:t> </a:t>
            </a:r>
            <a:r>
              <a:rPr lang="fr-FR" sz="2800" dirty="0" err="1" smtClean="0"/>
              <a:t>happen</a:t>
            </a:r>
            <a:r>
              <a:rPr lang="fr-FR" sz="2800" dirty="0" smtClean="0"/>
              <a:t> if internet </a:t>
            </a:r>
            <a:r>
              <a:rPr lang="fr-FR" sz="2800" dirty="0" err="1" smtClean="0"/>
              <a:t>technology</a:t>
            </a:r>
            <a:r>
              <a:rPr lang="fr-FR" sz="2800" dirty="0" smtClean="0"/>
              <a:t> </a:t>
            </a:r>
            <a:r>
              <a:rPr lang="fr-FR" sz="2800" dirty="0" err="1" smtClean="0"/>
              <a:t>develops</a:t>
            </a:r>
            <a:r>
              <a:rPr lang="fr-FR" sz="2800" dirty="0" smtClean="0"/>
              <a:t> </a:t>
            </a:r>
            <a:r>
              <a:rPr lang="fr-FR" sz="2800" dirty="0" err="1" smtClean="0"/>
              <a:t>along</a:t>
            </a:r>
            <a:r>
              <a:rPr lang="fr-FR" sz="2800" dirty="0" smtClean="0"/>
              <a:t> </a:t>
            </a:r>
            <a:r>
              <a:rPr lang="fr-FR" sz="2800" dirty="0" err="1" smtClean="0"/>
              <a:t>similar</a:t>
            </a:r>
            <a:r>
              <a:rPr lang="fr-FR" sz="2800" dirty="0" smtClean="0"/>
              <a:t> </a:t>
            </a:r>
            <a:r>
              <a:rPr lang="fr-FR" sz="2800" dirty="0" err="1" smtClean="0"/>
              <a:t>lines</a:t>
            </a:r>
            <a:r>
              <a:rPr lang="fr-FR" sz="2800" dirty="0" smtClean="0"/>
              <a:t> as mobile </a:t>
            </a:r>
            <a:r>
              <a:rPr lang="fr-FR" sz="2800" dirty="0" err="1" smtClean="0"/>
              <a:t>technology</a:t>
            </a:r>
            <a:r>
              <a:rPr lang="fr-FR" sz="2800" dirty="0" smtClean="0"/>
              <a:t>?</a:t>
            </a:r>
          </a:p>
          <a:p>
            <a:pPr eaLnBrk="1" hangingPunct="1"/>
            <a:r>
              <a:rPr lang="fr-FR" sz="2800" dirty="0" err="1" smtClean="0"/>
              <a:t>What</a:t>
            </a:r>
            <a:r>
              <a:rPr lang="fr-FR" sz="2800" dirty="0" smtClean="0"/>
              <a:t> are </a:t>
            </a:r>
            <a:r>
              <a:rPr lang="fr-FR" sz="2800" dirty="0" err="1" smtClean="0"/>
              <a:t>some</a:t>
            </a:r>
            <a:r>
              <a:rPr lang="fr-FR" sz="2800" dirty="0" smtClean="0"/>
              <a:t> </a:t>
            </a:r>
            <a:r>
              <a:rPr lang="fr-FR" sz="2800" dirty="0" err="1" smtClean="0"/>
              <a:t>characteristics</a:t>
            </a:r>
            <a:r>
              <a:rPr lang="fr-FR" sz="2800" dirty="0" smtClean="0"/>
              <a:t> about the </a:t>
            </a:r>
            <a:r>
              <a:rPr lang="fr-FR" sz="2800" dirty="0" err="1" smtClean="0"/>
              <a:t>relationship</a:t>
            </a:r>
            <a:r>
              <a:rPr lang="fr-FR" sz="2800" dirty="0" smtClean="0"/>
              <a:t> </a:t>
            </a:r>
            <a:r>
              <a:rPr lang="fr-FR" sz="2800" dirty="0" err="1" smtClean="0"/>
              <a:t>between</a:t>
            </a:r>
            <a:r>
              <a:rPr lang="fr-FR" sz="2800" dirty="0" smtClean="0"/>
              <a:t> </a:t>
            </a:r>
            <a:r>
              <a:rPr lang="fr-FR" sz="2800" dirty="0" err="1" smtClean="0"/>
              <a:t>technology</a:t>
            </a:r>
            <a:r>
              <a:rPr lang="fr-FR" sz="2800" dirty="0" smtClean="0"/>
              <a:t> and training?</a:t>
            </a:r>
          </a:p>
          <a:p>
            <a:pPr eaLnBrk="1" hangingPunct="1"/>
            <a:r>
              <a:rPr lang="en-US" sz="2800" dirty="0" smtClean="0"/>
              <a:t>Visit: </a:t>
            </a:r>
            <a:r>
              <a:rPr lang="en-US" sz="2800" dirty="0" smtClean="0">
                <a:hlinkClick r:id="rId3"/>
              </a:rPr>
              <a:t>http://irititja.com</a:t>
            </a:r>
            <a:endParaRPr lang="fr-FR" sz="2800" dirty="0" smtClean="0"/>
          </a:p>
          <a:p>
            <a:pPr eaLnBrk="1" hangingPunct="1">
              <a:buNone/>
            </a:pPr>
            <a:endParaRPr lang="fr-FR" sz="2800" dirty="0" smtClean="0"/>
          </a:p>
          <a:p>
            <a:pPr eaLnBrk="1" hangingPunct="1"/>
            <a:endParaRPr lang="fr-FR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A" dirty="0" err="1" smtClean="0"/>
              <a:t>Activity</a:t>
            </a:r>
            <a:r>
              <a:rPr lang="fr-CA" dirty="0" smtClean="0"/>
              <a:t>: </a:t>
            </a:r>
            <a:r>
              <a:rPr lang="fr-CA" dirty="0" err="1" smtClean="0"/>
              <a:t>What</a:t>
            </a:r>
            <a:r>
              <a:rPr lang="fr-CA" dirty="0" smtClean="0"/>
              <a:t> are the </a:t>
            </a:r>
            <a:r>
              <a:rPr lang="fr-CA" dirty="0" err="1" smtClean="0"/>
              <a:t>meanings</a:t>
            </a:r>
            <a:r>
              <a:rPr lang="fr-CA" dirty="0" smtClean="0"/>
              <a:t> and implications?</a:t>
            </a:r>
            <a:endParaRPr lang="fr-FR" dirty="0"/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Check out and play with: </a:t>
            </a:r>
            <a:r>
              <a:rPr lang="en-US" sz="2600" u="sng" dirty="0" smtClean="0">
                <a:hlinkClick r:id="rId3"/>
              </a:rPr>
              <a:t>http</a:t>
            </a:r>
            <a:r>
              <a:rPr lang="en-US" sz="2600" u="sng" dirty="0" smtClean="0">
                <a:hlinkClick r:id="rId3"/>
              </a:rPr>
              <a:t>://www.tatacommunications.com/map/</a:t>
            </a:r>
            <a:r>
              <a:rPr lang="en-US" sz="2600" u="sng" dirty="0" smtClean="0">
                <a:hlinkClick r:id="rId3"/>
              </a:rPr>
              <a:t>gfp.html</a:t>
            </a:r>
            <a:endParaRPr lang="en-US" sz="2600" u="sng" dirty="0" smtClean="0"/>
          </a:p>
          <a:p>
            <a:r>
              <a:rPr lang="en-US" sz="2600" dirty="0" smtClean="0"/>
              <a:t>Strength of Connections:</a:t>
            </a:r>
          </a:p>
          <a:p>
            <a:r>
              <a:rPr lang="en-US" sz="2600" dirty="0" smtClean="0">
                <a:hlinkClick r:id="rId4"/>
              </a:rPr>
              <a:t>http://www.telegeography.com/product-info/map_internet/images/internet_map_2010_lg.png</a:t>
            </a:r>
            <a:endParaRPr lang="en-US" sz="2600" dirty="0" smtClean="0"/>
          </a:p>
          <a:p>
            <a:r>
              <a:rPr lang="en-US" sz="2600" dirty="0" smtClean="0"/>
              <a:t>“North American”: </a:t>
            </a:r>
            <a:r>
              <a:rPr lang="en-US" sz="2600" dirty="0" smtClean="0">
                <a:hlinkClick r:id="rId5"/>
              </a:rPr>
              <a:t>http://www.isp-planet.com/img/backbones/savvis_logo-full.jpg</a:t>
            </a:r>
            <a:r>
              <a:rPr lang="en-US" sz="2600" dirty="0" smtClean="0"/>
              <a:t> </a:t>
            </a:r>
          </a:p>
          <a:p>
            <a:pPr algn="just" eaLnBrk="1" hangingPunct="1"/>
            <a:r>
              <a:rPr lang="fr-FR" sz="2600" dirty="0" err="1" smtClean="0"/>
              <a:t>Australia</a:t>
            </a:r>
            <a:r>
              <a:rPr lang="fr-FR" sz="2600" dirty="0" smtClean="0"/>
              <a:t>: </a:t>
            </a:r>
            <a:r>
              <a:rPr lang="en-US" sz="2800" u="sng" dirty="0" smtClean="0">
                <a:hlinkClick r:id="rId6"/>
              </a:rPr>
              <a:t>http://blogs.educationau.edu.au/ksmith/2008/12/17/australian-internet-access-how-good-is-it/</a:t>
            </a:r>
            <a:endParaRPr lang="en-US" sz="2800" dirty="0" smtClean="0"/>
          </a:p>
          <a:p>
            <a:pPr algn="just" eaLnBrk="1" hangingPunct="1"/>
            <a:endParaRPr lang="fr-F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smtClean="0"/>
              <a:t>Concept: Digital </a:t>
            </a:r>
            <a:r>
              <a:rPr lang="fr-CA" dirty="0" err="1" smtClean="0"/>
              <a:t>Divide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525963"/>
          </a:xfrm>
        </p:spPr>
        <p:txBody>
          <a:bodyPr/>
          <a:lstStyle/>
          <a:p>
            <a:r>
              <a:rPr lang="en-US" sz="1800" dirty="0" smtClean="0"/>
              <a:t>First, </a:t>
            </a:r>
            <a:r>
              <a:rPr lang="en-US" sz="1800" b="1" dirty="0" smtClean="0"/>
              <a:t>the metaphor suggests a simple divide between two clearly divided groups </a:t>
            </a:r>
            <a:r>
              <a:rPr lang="en-US" sz="1800" dirty="0" smtClean="0"/>
              <a:t>with a yawning gap between them. However, in contemporary modern society we may observe an increasingly complex social, economic and cultural differentiation. The expression of a stretching of the </a:t>
            </a:r>
            <a:r>
              <a:rPr lang="en-US" sz="1800" b="1" dirty="0" smtClean="0"/>
              <a:t>whole spectrum of positions across populations might be more appropriate</a:t>
            </a:r>
            <a:r>
              <a:rPr lang="en-US" sz="1800" dirty="0" smtClean="0"/>
              <a:t>. If any demarcation would be required a tripartite distribution might be a better distinction than a two-tiered society. On the one side we would find an ‘information elite’ and at the other the digitally illiterates or excluded</a:t>
            </a:r>
            <a:r>
              <a:rPr lang="en-US" sz="1800" b="1" dirty="0" smtClean="0"/>
              <a:t>, but in between the majority of the population in contemporary high-tech societies having access in one way or another and using digital technology to a certain extent</a:t>
            </a:r>
            <a:r>
              <a:rPr lang="en-US" sz="1800" dirty="0" smtClean="0"/>
              <a:t> (see van </a:t>
            </a:r>
            <a:r>
              <a:rPr lang="en-US" sz="1800" dirty="0" err="1" smtClean="0"/>
              <a:t>Dijk</a:t>
            </a:r>
            <a:r>
              <a:rPr lang="en-US" sz="1800" dirty="0" smtClean="0"/>
              <a:t>, 1999). 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From: </a:t>
            </a:r>
            <a:r>
              <a:rPr lang="en-US" sz="1800" dirty="0" smtClean="0">
                <a:hlinkClick r:id="rId3"/>
              </a:rPr>
              <a:t>http://www.utwente.nl/gw/vandijk/research/digital_divide/Digital_Divide_overigen/a_framework_for_digital_divide.doc/</a:t>
            </a:r>
            <a:r>
              <a:rPr lang="en-US" sz="1800" dirty="0" smtClean="0"/>
              <a:t> </a:t>
            </a:r>
            <a:endParaRPr lang="fr-FR" sz="1800" dirty="0" smtClean="0"/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smtClean="0"/>
              <a:t>Concept: Digital </a:t>
            </a:r>
            <a:r>
              <a:rPr lang="fr-CA" dirty="0" err="1" smtClean="0"/>
              <a:t>Divide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525963"/>
          </a:xfrm>
        </p:spPr>
        <p:txBody>
          <a:bodyPr/>
          <a:lstStyle/>
          <a:p>
            <a:r>
              <a:rPr lang="en-GB" sz="1800" dirty="0" smtClean="0"/>
              <a:t>The second </a:t>
            </a:r>
            <a:r>
              <a:rPr lang="en-GB" sz="1800" b="1" dirty="0" smtClean="0"/>
              <a:t>wrong connotation of the term digital divide is that it is unbridgeable</a:t>
            </a:r>
            <a:r>
              <a:rPr lang="en-GB" sz="1800" dirty="0" smtClean="0"/>
              <a:t>. This does not seem to be the case at this early stage of diffusion of digital technology. There appears to be a scope for policymaking by governments, corporations and civil societies. That is policymaking with the intention to prevent inequalities becoming unbridgeable structural divides.</a:t>
            </a:r>
          </a:p>
          <a:p>
            <a:endParaRPr lang="en-GB" sz="1800" dirty="0" smtClean="0"/>
          </a:p>
          <a:p>
            <a:pPr>
              <a:buNone/>
            </a:pPr>
            <a:r>
              <a:rPr lang="en-US" sz="1800" dirty="0" smtClean="0"/>
              <a:t>	A third misunderstanding might be </a:t>
            </a:r>
            <a:r>
              <a:rPr lang="en-US" sz="1800" b="1" dirty="0" smtClean="0"/>
              <a:t>the impression that the divide is about absolute inequalities, that is between those included and those excluded</a:t>
            </a:r>
            <a:r>
              <a:rPr lang="en-US" sz="1800" dirty="0" smtClean="0"/>
              <a:t>. In reality most inequalities in the access to digital technology are more of a relative kind. This means that </a:t>
            </a:r>
            <a:r>
              <a:rPr lang="en-US" sz="1800" b="1" dirty="0" smtClean="0"/>
              <a:t>some are earlier than others, that some people possess more hardware, software and skills than others or that one group uses the technology more than another. </a:t>
            </a:r>
            <a:r>
              <a:rPr lang="en-US" sz="1800" dirty="0" smtClean="0"/>
              <a:t>It should be granted that this does not make these relative inequalities of a lesser importance, particularly not in an information or network society (van </a:t>
            </a:r>
            <a:r>
              <a:rPr lang="en-US" sz="1800" dirty="0" err="1" smtClean="0"/>
              <a:t>Dijk</a:t>
            </a:r>
            <a:r>
              <a:rPr lang="en-US" sz="1800" dirty="0" smtClean="0"/>
              <a:t>, 1999). </a:t>
            </a:r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1714500" y="274638"/>
            <a:ext cx="6972300" cy="1143000"/>
          </a:xfrm>
        </p:spPr>
        <p:txBody>
          <a:bodyPr/>
          <a:lstStyle/>
          <a:p>
            <a:pPr algn="l" eaLnBrk="1" hangingPunct="1"/>
            <a:r>
              <a:rPr lang="fr-CA" dirty="0" smtClean="0"/>
              <a:t>Concept: Digital </a:t>
            </a:r>
            <a:r>
              <a:rPr lang="fr-CA" dirty="0" err="1" smtClean="0"/>
              <a:t>Divide</a:t>
            </a:r>
            <a:endParaRPr lang="fr-FR" dirty="0"/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1214438" y="1600200"/>
            <a:ext cx="7472362" cy="4525963"/>
          </a:xfrm>
        </p:spPr>
        <p:txBody>
          <a:bodyPr/>
          <a:lstStyle/>
          <a:p>
            <a:r>
              <a:rPr lang="en-US" sz="1800" dirty="0" smtClean="0"/>
              <a:t>A final wrong connotation is the suggestion that the </a:t>
            </a:r>
            <a:r>
              <a:rPr lang="en-US" sz="1800" b="1" dirty="0" smtClean="0"/>
              <a:t>divide is a static condition</a:t>
            </a:r>
            <a:r>
              <a:rPr lang="en-US" sz="1800" dirty="0" smtClean="0"/>
              <a:t>. In fact the authors in this issue are stressing that all kinds of access are </a:t>
            </a:r>
            <a:r>
              <a:rPr lang="en-US" sz="1800" b="1" dirty="0" smtClean="0"/>
              <a:t>continually moving. In doing this some inequalities are growing while others diminish</a:t>
            </a:r>
            <a:r>
              <a:rPr lang="en-US" sz="1800" dirty="0" smtClean="0"/>
              <a:t> (van </a:t>
            </a:r>
            <a:r>
              <a:rPr lang="en-US" sz="1800" dirty="0" err="1" smtClean="0"/>
              <a:t>Dijk</a:t>
            </a:r>
            <a:r>
              <a:rPr lang="en-US" sz="1800" dirty="0" smtClean="0"/>
              <a:t> &amp; Hacker, </a:t>
            </a:r>
            <a:r>
              <a:rPr lang="en-US" sz="1800" i="1" dirty="0" smtClean="0"/>
              <a:t>in press</a:t>
            </a:r>
            <a:r>
              <a:rPr lang="en-US" sz="1800" dirty="0" smtClean="0"/>
              <a:t>). </a:t>
            </a:r>
          </a:p>
          <a:p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56.pot</Template>
  <TotalTime>200</TotalTime>
  <Words>777</Words>
  <Application>Microsoft Macintosh PowerPoint</Application>
  <PresentationFormat>On-screen Show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56</vt:lpstr>
      <vt:lpstr>Geographies of New Media</vt:lpstr>
      <vt:lpstr>Agenda</vt:lpstr>
      <vt:lpstr>The Relevance of Geography</vt:lpstr>
      <vt:lpstr>What is the relationship between new media and:</vt:lpstr>
      <vt:lpstr>From the readings…</vt:lpstr>
      <vt:lpstr>Activity: What are the meanings and implications?</vt:lpstr>
      <vt:lpstr>Concept: Digital Divide</vt:lpstr>
      <vt:lpstr>Concept: Digital Divide</vt:lpstr>
      <vt:lpstr>Concept: Digital Divide</vt:lpstr>
      <vt:lpstr>The Relevance of Geography</vt:lpstr>
      <vt:lpstr>Visual Traceroute</vt:lpstr>
      <vt:lpstr>Questions from Last Week:</vt:lpstr>
      <vt:lpstr>Wiki Time</vt:lpstr>
    </vt:vector>
  </TitlesOfParts>
  <Company>QUT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Geographies of New Media</dc:title>
  <dc:creator>Krystina Benson</dc:creator>
  <cp:lastModifiedBy>Krystina Benson</cp:lastModifiedBy>
  <cp:revision>10</cp:revision>
  <dcterms:created xsi:type="dcterms:W3CDTF">2010-08-01T23:09:06Z</dcterms:created>
  <dcterms:modified xsi:type="dcterms:W3CDTF">2010-08-02T02:29:14Z</dcterms:modified>
</cp:coreProperties>
</file>